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310" r:id="rId5"/>
    <p:sldId id="315" r:id="rId6"/>
    <p:sldId id="276" r:id="rId7"/>
    <p:sldId id="312" r:id="rId8"/>
    <p:sldId id="321" r:id="rId9"/>
    <p:sldId id="320" r:id="rId10"/>
    <p:sldId id="324" r:id="rId11"/>
    <p:sldId id="311" r:id="rId12"/>
    <p:sldId id="313" r:id="rId13"/>
    <p:sldId id="302" r:id="rId14"/>
    <p:sldId id="317" r:id="rId15"/>
    <p:sldId id="316" r:id="rId16"/>
    <p:sldId id="318" r:id="rId17"/>
    <p:sldId id="322" r:id="rId18"/>
    <p:sldId id="319" r:id="rId19"/>
    <p:sldId id="323" r:id="rId20"/>
    <p:sldId id="326" r:id="rId21"/>
    <p:sldId id="325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26"/>
  </p:normalViewPr>
  <p:slideViewPr>
    <p:cSldViewPr snapToGrid="0">
      <p:cViewPr>
        <p:scale>
          <a:sx n="75" d="100"/>
          <a:sy n="75" d="100"/>
        </p:scale>
        <p:origin x="931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B1197-388A-42A5-9BA9-7297BBDF5680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D62C623-E106-4BDC-98D7-647C1F434FA9}">
      <dgm:prSet/>
      <dgm:spPr/>
      <dgm:t>
        <a:bodyPr/>
        <a:lstStyle/>
        <a:p>
          <a:r>
            <a:rPr lang="en-US" b="0" i="0"/>
            <a:t>Involves Automatic Speech Recognition (ASR) for converting user input as speech to text output</a:t>
          </a:r>
          <a:endParaRPr lang="en-US"/>
        </a:p>
      </dgm:t>
    </dgm:pt>
    <dgm:pt modelId="{6ABFDF15-720F-4830-A554-8F48533B4787}" type="parTrans" cxnId="{0AC0DAF1-2A7A-47E3-9A18-59F51298A552}">
      <dgm:prSet/>
      <dgm:spPr/>
      <dgm:t>
        <a:bodyPr/>
        <a:lstStyle/>
        <a:p>
          <a:endParaRPr lang="en-US"/>
        </a:p>
      </dgm:t>
    </dgm:pt>
    <dgm:pt modelId="{DAD8D74B-96B9-4FCC-B541-529D2149C1F3}" type="sibTrans" cxnId="{0AC0DAF1-2A7A-47E3-9A18-59F51298A552}">
      <dgm:prSet/>
      <dgm:spPr/>
      <dgm:t>
        <a:bodyPr/>
        <a:lstStyle/>
        <a:p>
          <a:endParaRPr lang="en-US"/>
        </a:p>
      </dgm:t>
    </dgm:pt>
    <dgm:pt modelId="{27E01244-725C-4526-B63B-55912BE9156B}">
      <dgm:prSet/>
      <dgm:spPr/>
      <dgm:t>
        <a:bodyPr/>
        <a:lstStyle/>
        <a:p>
          <a:r>
            <a:rPr lang="en-US" b="0" i="0"/>
            <a:t>Involves LLM call (GPT 4o in our case) for giving text input of the user and convert it into text output to be provided</a:t>
          </a:r>
          <a:endParaRPr lang="en-US"/>
        </a:p>
      </dgm:t>
    </dgm:pt>
    <dgm:pt modelId="{F6EFAED5-9AD0-487C-9B94-4495663C3B37}" type="parTrans" cxnId="{0CFC3B4A-5755-47B5-BF53-F287B619E314}">
      <dgm:prSet/>
      <dgm:spPr/>
      <dgm:t>
        <a:bodyPr/>
        <a:lstStyle/>
        <a:p>
          <a:endParaRPr lang="en-US"/>
        </a:p>
      </dgm:t>
    </dgm:pt>
    <dgm:pt modelId="{B72F1247-8D88-4574-90CF-CF4FC5B931A7}" type="sibTrans" cxnId="{0CFC3B4A-5755-47B5-BF53-F287B619E314}">
      <dgm:prSet/>
      <dgm:spPr/>
      <dgm:t>
        <a:bodyPr/>
        <a:lstStyle/>
        <a:p>
          <a:endParaRPr lang="en-US"/>
        </a:p>
      </dgm:t>
    </dgm:pt>
    <dgm:pt modelId="{63C1CF47-C8A0-4B0C-81CA-DDCC8DC55ECE}">
      <dgm:prSet/>
      <dgm:spPr/>
      <dgm:t>
        <a:bodyPr/>
        <a:lstStyle/>
        <a:p>
          <a:r>
            <a:rPr lang="en-US" b="0" i="0"/>
            <a:t>Involves Text-To-Speech module for receiving outputted text from LLM as input and giving voice response</a:t>
          </a:r>
          <a:endParaRPr lang="en-US"/>
        </a:p>
      </dgm:t>
    </dgm:pt>
    <dgm:pt modelId="{45950B7A-AB8E-42D7-8586-17A5EF02C58B}" type="parTrans" cxnId="{84745CDB-DF2B-4474-8E03-1A556EF00D0A}">
      <dgm:prSet/>
      <dgm:spPr/>
      <dgm:t>
        <a:bodyPr/>
        <a:lstStyle/>
        <a:p>
          <a:endParaRPr lang="en-US"/>
        </a:p>
      </dgm:t>
    </dgm:pt>
    <dgm:pt modelId="{D2096799-8543-4865-8F4A-771BCDD0AD85}" type="sibTrans" cxnId="{84745CDB-DF2B-4474-8E03-1A556EF00D0A}">
      <dgm:prSet/>
      <dgm:spPr/>
      <dgm:t>
        <a:bodyPr/>
        <a:lstStyle/>
        <a:p>
          <a:endParaRPr lang="en-US"/>
        </a:p>
      </dgm:t>
    </dgm:pt>
    <dgm:pt modelId="{891471BF-59BD-457F-B90D-B61209744ADF}">
      <dgm:prSet/>
      <dgm:spPr/>
      <dgm:t>
        <a:bodyPr/>
        <a:lstStyle/>
        <a:p>
          <a:r>
            <a:rPr lang="en-US" b="0" i="0"/>
            <a:t>All of these chats are stored and free to delete etc in chat history feature</a:t>
          </a:r>
          <a:endParaRPr lang="en-US"/>
        </a:p>
      </dgm:t>
    </dgm:pt>
    <dgm:pt modelId="{E24F0230-1246-4D35-AF99-652E8DDF11EF}" type="parTrans" cxnId="{77C7BF8B-0426-45AF-AC59-B820CA7A8E4A}">
      <dgm:prSet/>
      <dgm:spPr/>
      <dgm:t>
        <a:bodyPr/>
        <a:lstStyle/>
        <a:p>
          <a:endParaRPr lang="en-US"/>
        </a:p>
      </dgm:t>
    </dgm:pt>
    <dgm:pt modelId="{3333A864-F384-45B2-A10A-8CBDCCB6E70F}" type="sibTrans" cxnId="{77C7BF8B-0426-45AF-AC59-B820CA7A8E4A}">
      <dgm:prSet/>
      <dgm:spPr/>
      <dgm:t>
        <a:bodyPr/>
        <a:lstStyle/>
        <a:p>
          <a:endParaRPr lang="en-US"/>
        </a:p>
      </dgm:t>
    </dgm:pt>
    <dgm:pt modelId="{5788BBE7-96B1-4085-80F1-58E6D6BAFCA1}" type="pres">
      <dgm:prSet presAssocID="{985B1197-388A-42A5-9BA9-7297BBDF56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E197F73-04EF-4F8F-A6D5-075FE3ABA235}" type="pres">
      <dgm:prSet presAssocID="{0D62C623-E106-4BDC-98D7-647C1F434FA9}" presName="hierRoot1" presStyleCnt="0"/>
      <dgm:spPr/>
    </dgm:pt>
    <dgm:pt modelId="{1B8B87EE-5D89-4471-BC0D-1631F6C329A7}" type="pres">
      <dgm:prSet presAssocID="{0D62C623-E106-4BDC-98D7-647C1F434FA9}" presName="composite" presStyleCnt="0"/>
      <dgm:spPr/>
    </dgm:pt>
    <dgm:pt modelId="{D0113D21-EAC4-4530-A067-2D44A1F248FC}" type="pres">
      <dgm:prSet presAssocID="{0D62C623-E106-4BDC-98D7-647C1F434FA9}" presName="background" presStyleLbl="node0" presStyleIdx="0" presStyleCnt="4"/>
      <dgm:spPr/>
    </dgm:pt>
    <dgm:pt modelId="{9404BA6D-40D6-40F9-B4A8-30BF5725A94C}" type="pres">
      <dgm:prSet presAssocID="{0D62C623-E106-4BDC-98D7-647C1F434FA9}" presName="text" presStyleLbl="fgAcc0" presStyleIdx="0" presStyleCnt="4">
        <dgm:presLayoutVars>
          <dgm:chPref val="3"/>
        </dgm:presLayoutVars>
      </dgm:prSet>
      <dgm:spPr/>
    </dgm:pt>
    <dgm:pt modelId="{0E96378C-E901-4F35-8917-0D6A30DD6ACC}" type="pres">
      <dgm:prSet presAssocID="{0D62C623-E106-4BDC-98D7-647C1F434FA9}" presName="hierChild2" presStyleCnt="0"/>
      <dgm:spPr/>
    </dgm:pt>
    <dgm:pt modelId="{BF42AA99-DA28-4395-807A-0458A24C470B}" type="pres">
      <dgm:prSet presAssocID="{27E01244-725C-4526-B63B-55912BE9156B}" presName="hierRoot1" presStyleCnt="0"/>
      <dgm:spPr/>
    </dgm:pt>
    <dgm:pt modelId="{CD7B7892-442F-452C-BADC-961AD1BA0CCE}" type="pres">
      <dgm:prSet presAssocID="{27E01244-725C-4526-B63B-55912BE9156B}" presName="composite" presStyleCnt="0"/>
      <dgm:spPr/>
    </dgm:pt>
    <dgm:pt modelId="{0245AFB4-6E8F-4C9D-A6E8-01D5F0EF8398}" type="pres">
      <dgm:prSet presAssocID="{27E01244-725C-4526-B63B-55912BE9156B}" presName="background" presStyleLbl="node0" presStyleIdx="1" presStyleCnt="4"/>
      <dgm:spPr/>
    </dgm:pt>
    <dgm:pt modelId="{1FB2FC69-BDF5-42E2-B872-82BBBA52589A}" type="pres">
      <dgm:prSet presAssocID="{27E01244-725C-4526-B63B-55912BE9156B}" presName="text" presStyleLbl="fgAcc0" presStyleIdx="1" presStyleCnt="4">
        <dgm:presLayoutVars>
          <dgm:chPref val="3"/>
        </dgm:presLayoutVars>
      </dgm:prSet>
      <dgm:spPr/>
    </dgm:pt>
    <dgm:pt modelId="{8ADC5312-8884-4843-AA05-CDCCCFF5482E}" type="pres">
      <dgm:prSet presAssocID="{27E01244-725C-4526-B63B-55912BE9156B}" presName="hierChild2" presStyleCnt="0"/>
      <dgm:spPr/>
    </dgm:pt>
    <dgm:pt modelId="{D378385A-8DEE-4FE6-9670-0D40B7257B0E}" type="pres">
      <dgm:prSet presAssocID="{63C1CF47-C8A0-4B0C-81CA-DDCC8DC55ECE}" presName="hierRoot1" presStyleCnt="0"/>
      <dgm:spPr/>
    </dgm:pt>
    <dgm:pt modelId="{E9A5ED8E-8652-42F6-800C-66742ACED9E2}" type="pres">
      <dgm:prSet presAssocID="{63C1CF47-C8A0-4B0C-81CA-DDCC8DC55ECE}" presName="composite" presStyleCnt="0"/>
      <dgm:spPr/>
    </dgm:pt>
    <dgm:pt modelId="{760FF311-0DFD-41E2-9671-61D2A62F8119}" type="pres">
      <dgm:prSet presAssocID="{63C1CF47-C8A0-4B0C-81CA-DDCC8DC55ECE}" presName="background" presStyleLbl="node0" presStyleIdx="2" presStyleCnt="4"/>
      <dgm:spPr/>
    </dgm:pt>
    <dgm:pt modelId="{572FD10D-B390-45AC-841F-8C6E1B484DBF}" type="pres">
      <dgm:prSet presAssocID="{63C1CF47-C8A0-4B0C-81CA-DDCC8DC55ECE}" presName="text" presStyleLbl="fgAcc0" presStyleIdx="2" presStyleCnt="4">
        <dgm:presLayoutVars>
          <dgm:chPref val="3"/>
        </dgm:presLayoutVars>
      </dgm:prSet>
      <dgm:spPr/>
    </dgm:pt>
    <dgm:pt modelId="{70587E05-A2D5-4B15-8B40-FBA262D77CDF}" type="pres">
      <dgm:prSet presAssocID="{63C1CF47-C8A0-4B0C-81CA-DDCC8DC55ECE}" presName="hierChild2" presStyleCnt="0"/>
      <dgm:spPr/>
    </dgm:pt>
    <dgm:pt modelId="{9CD268EA-D5B6-4F8D-AE7D-0CB6B5E36779}" type="pres">
      <dgm:prSet presAssocID="{891471BF-59BD-457F-B90D-B61209744ADF}" presName="hierRoot1" presStyleCnt="0"/>
      <dgm:spPr/>
    </dgm:pt>
    <dgm:pt modelId="{F7820FE8-DBB2-4245-890F-97D16CFBFDFD}" type="pres">
      <dgm:prSet presAssocID="{891471BF-59BD-457F-B90D-B61209744ADF}" presName="composite" presStyleCnt="0"/>
      <dgm:spPr/>
    </dgm:pt>
    <dgm:pt modelId="{E4FC0B7D-837A-43C4-9DC2-FAB523D09E0A}" type="pres">
      <dgm:prSet presAssocID="{891471BF-59BD-457F-B90D-B61209744ADF}" presName="background" presStyleLbl="node0" presStyleIdx="3" presStyleCnt="4"/>
      <dgm:spPr/>
    </dgm:pt>
    <dgm:pt modelId="{1AF2943A-E24F-4D31-810D-BBBA413F677F}" type="pres">
      <dgm:prSet presAssocID="{891471BF-59BD-457F-B90D-B61209744ADF}" presName="text" presStyleLbl="fgAcc0" presStyleIdx="3" presStyleCnt="4">
        <dgm:presLayoutVars>
          <dgm:chPref val="3"/>
        </dgm:presLayoutVars>
      </dgm:prSet>
      <dgm:spPr/>
    </dgm:pt>
    <dgm:pt modelId="{A688614C-6817-4E20-B814-8D5F875F406E}" type="pres">
      <dgm:prSet presAssocID="{891471BF-59BD-457F-B90D-B61209744ADF}" presName="hierChild2" presStyleCnt="0"/>
      <dgm:spPr/>
    </dgm:pt>
  </dgm:ptLst>
  <dgm:cxnLst>
    <dgm:cxn modelId="{A7504F16-5437-40A2-B6A5-B71A1BE08350}" type="presOf" srcId="{891471BF-59BD-457F-B90D-B61209744ADF}" destId="{1AF2943A-E24F-4D31-810D-BBBA413F677F}" srcOrd="0" destOrd="0" presId="urn:microsoft.com/office/officeart/2005/8/layout/hierarchy1"/>
    <dgm:cxn modelId="{9517BE26-1661-4769-87D7-94202EBCD70C}" type="presOf" srcId="{63C1CF47-C8A0-4B0C-81CA-DDCC8DC55ECE}" destId="{572FD10D-B390-45AC-841F-8C6E1B484DBF}" srcOrd="0" destOrd="0" presId="urn:microsoft.com/office/officeart/2005/8/layout/hierarchy1"/>
    <dgm:cxn modelId="{0CFC3B4A-5755-47B5-BF53-F287B619E314}" srcId="{985B1197-388A-42A5-9BA9-7297BBDF5680}" destId="{27E01244-725C-4526-B63B-55912BE9156B}" srcOrd="1" destOrd="0" parTransId="{F6EFAED5-9AD0-487C-9B94-4495663C3B37}" sibTransId="{B72F1247-8D88-4574-90CF-CF4FC5B931A7}"/>
    <dgm:cxn modelId="{77C7BF8B-0426-45AF-AC59-B820CA7A8E4A}" srcId="{985B1197-388A-42A5-9BA9-7297BBDF5680}" destId="{891471BF-59BD-457F-B90D-B61209744ADF}" srcOrd="3" destOrd="0" parTransId="{E24F0230-1246-4D35-AF99-652E8DDF11EF}" sibTransId="{3333A864-F384-45B2-A10A-8CBDCCB6E70F}"/>
    <dgm:cxn modelId="{509003BA-D173-40A8-AE66-6266C2E29890}" type="presOf" srcId="{0D62C623-E106-4BDC-98D7-647C1F434FA9}" destId="{9404BA6D-40D6-40F9-B4A8-30BF5725A94C}" srcOrd="0" destOrd="0" presId="urn:microsoft.com/office/officeart/2005/8/layout/hierarchy1"/>
    <dgm:cxn modelId="{C821C5C5-F2CD-43CC-B4CC-8C9EFC617F44}" type="presOf" srcId="{985B1197-388A-42A5-9BA9-7297BBDF5680}" destId="{5788BBE7-96B1-4085-80F1-58E6D6BAFCA1}" srcOrd="0" destOrd="0" presId="urn:microsoft.com/office/officeart/2005/8/layout/hierarchy1"/>
    <dgm:cxn modelId="{84745CDB-DF2B-4474-8E03-1A556EF00D0A}" srcId="{985B1197-388A-42A5-9BA9-7297BBDF5680}" destId="{63C1CF47-C8A0-4B0C-81CA-DDCC8DC55ECE}" srcOrd="2" destOrd="0" parTransId="{45950B7A-AB8E-42D7-8586-17A5EF02C58B}" sibTransId="{D2096799-8543-4865-8F4A-771BCDD0AD85}"/>
    <dgm:cxn modelId="{0AC0DAF1-2A7A-47E3-9A18-59F51298A552}" srcId="{985B1197-388A-42A5-9BA9-7297BBDF5680}" destId="{0D62C623-E106-4BDC-98D7-647C1F434FA9}" srcOrd="0" destOrd="0" parTransId="{6ABFDF15-720F-4830-A554-8F48533B4787}" sibTransId="{DAD8D74B-96B9-4FCC-B541-529D2149C1F3}"/>
    <dgm:cxn modelId="{E9F0ECFB-5AB7-4203-8871-CB4050332A2B}" type="presOf" srcId="{27E01244-725C-4526-B63B-55912BE9156B}" destId="{1FB2FC69-BDF5-42E2-B872-82BBBA52589A}" srcOrd="0" destOrd="0" presId="urn:microsoft.com/office/officeart/2005/8/layout/hierarchy1"/>
    <dgm:cxn modelId="{998D402F-5987-42D8-98FC-B80840D33D82}" type="presParOf" srcId="{5788BBE7-96B1-4085-80F1-58E6D6BAFCA1}" destId="{BE197F73-04EF-4F8F-A6D5-075FE3ABA235}" srcOrd="0" destOrd="0" presId="urn:microsoft.com/office/officeart/2005/8/layout/hierarchy1"/>
    <dgm:cxn modelId="{08ED5AE7-3A79-4D95-9F6C-F605B10ABFF6}" type="presParOf" srcId="{BE197F73-04EF-4F8F-A6D5-075FE3ABA235}" destId="{1B8B87EE-5D89-4471-BC0D-1631F6C329A7}" srcOrd="0" destOrd="0" presId="urn:microsoft.com/office/officeart/2005/8/layout/hierarchy1"/>
    <dgm:cxn modelId="{C3377EF3-6D53-4423-8F0E-C3D7C9805F44}" type="presParOf" srcId="{1B8B87EE-5D89-4471-BC0D-1631F6C329A7}" destId="{D0113D21-EAC4-4530-A067-2D44A1F248FC}" srcOrd="0" destOrd="0" presId="urn:microsoft.com/office/officeart/2005/8/layout/hierarchy1"/>
    <dgm:cxn modelId="{2213E9A8-0336-4DC4-96F7-C26BC7D9D37D}" type="presParOf" srcId="{1B8B87EE-5D89-4471-BC0D-1631F6C329A7}" destId="{9404BA6D-40D6-40F9-B4A8-30BF5725A94C}" srcOrd="1" destOrd="0" presId="urn:microsoft.com/office/officeart/2005/8/layout/hierarchy1"/>
    <dgm:cxn modelId="{54B68626-AC3A-4740-AA0D-5A3584E45681}" type="presParOf" srcId="{BE197F73-04EF-4F8F-A6D5-075FE3ABA235}" destId="{0E96378C-E901-4F35-8917-0D6A30DD6ACC}" srcOrd="1" destOrd="0" presId="urn:microsoft.com/office/officeart/2005/8/layout/hierarchy1"/>
    <dgm:cxn modelId="{5B06C09C-1034-4307-8963-EC1B853ABB7D}" type="presParOf" srcId="{5788BBE7-96B1-4085-80F1-58E6D6BAFCA1}" destId="{BF42AA99-DA28-4395-807A-0458A24C470B}" srcOrd="1" destOrd="0" presId="urn:microsoft.com/office/officeart/2005/8/layout/hierarchy1"/>
    <dgm:cxn modelId="{8EFBF2E9-AD3D-44B8-BFFE-976980CF01AA}" type="presParOf" srcId="{BF42AA99-DA28-4395-807A-0458A24C470B}" destId="{CD7B7892-442F-452C-BADC-961AD1BA0CCE}" srcOrd="0" destOrd="0" presId="urn:microsoft.com/office/officeart/2005/8/layout/hierarchy1"/>
    <dgm:cxn modelId="{FB0B9591-8F90-4B88-B436-486B9885348D}" type="presParOf" srcId="{CD7B7892-442F-452C-BADC-961AD1BA0CCE}" destId="{0245AFB4-6E8F-4C9D-A6E8-01D5F0EF8398}" srcOrd="0" destOrd="0" presId="urn:microsoft.com/office/officeart/2005/8/layout/hierarchy1"/>
    <dgm:cxn modelId="{BEB97918-2468-4B20-84A6-9A7816B6E553}" type="presParOf" srcId="{CD7B7892-442F-452C-BADC-961AD1BA0CCE}" destId="{1FB2FC69-BDF5-42E2-B872-82BBBA52589A}" srcOrd="1" destOrd="0" presId="urn:microsoft.com/office/officeart/2005/8/layout/hierarchy1"/>
    <dgm:cxn modelId="{8B3CDC33-2FAB-454C-9934-034F5890AA41}" type="presParOf" srcId="{BF42AA99-DA28-4395-807A-0458A24C470B}" destId="{8ADC5312-8884-4843-AA05-CDCCCFF5482E}" srcOrd="1" destOrd="0" presId="urn:microsoft.com/office/officeart/2005/8/layout/hierarchy1"/>
    <dgm:cxn modelId="{B269A702-6B56-46CE-8131-86093AC6C7F8}" type="presParOf" srcId="{5788BBE7-96B1-4085-80F1-58E6D6BAFCA1}" destId="{D378385A-8DEE-4FE6-9670-0D40B7257B0E}" srcOrd="2" destOrd="0" presId="urn:microsoft.com/office/officeart/2005/8/layout/hierarchy1"/>
    <dgm:cxn modelId="{C1538D0F-7408-4ED5-8F28-9F2B8DBFA98D}" type="presParOf" srcId="{D378385A-8DEE-4FE6-9670-0D40B7257B0E}" destId="{E9A5ED8E-8652-42F6-800C-66742ACED9E2}" srcOrd="0" destOrd="0" presId="urn:microsoft.com/office/officeart/2005/8/layout/hierarchy1"/>
    <dgm:cxn modelId="{03A90329-E147-4880-836E-CEB9AFC915D1}" type="presParOf" srcId="{E9A5ED8E-8652-42F6-800C-66742ACED9E2}" destId="{760FF311-0DFD-41E2-9671-61D2A62F8119}" srcOrd="0" destOrd="0" presId="urn:microsoft.com/office/officeart/2005/8/layout/hierarchy1"/>
    <dgm:cxn modelId="{1E1367CC-017B-473E-9048-79D9A52BB9F7}" type="presParOf" srcId="{E9A5ED8E-8652-42F6-800C-66742ACED9E2}" destId="{572FD10D-B390-45AC-841F-8C6E1B484DBF}" srcOrd="1" destOrd="0" presId="urn:microsoft.com/office/officeart/2005/8/layout/hierarchy1"/>
    <dgm:cxn modelId="{3E6F6538-5556-4912-9BC2-5DE1B1A4FEF2}" type="presParOf" srcId="{D378385A-8DEE-4FE6-9670-0D40B7257B0E}" destId="{70587E05-A2D5-4B15-8B40-FBA262D77CDF}" srcOrd="1" destOrd="0" presId="urn:microsoft.com/office/officeart/2005/8/layout/hierarchy1"/>
    <dgm:cxn modelId="{6A7976BC-4C2F-48D4-8834-A7E68B26D149}" type="presParOf" srcId="{5788BBE7-96B1-4085-80F1-58E6D6BAFCA1}" destId="{9CD268EA-D5B6-4F8D-AE7D-0CB6B5E36779}" srcOrd="3" destOrd="0" presId="urn:microsoft.com/office/officeart/2005/8/layout/hierarchy1"/>
    <dgm:cxn modelId="{A7E3D488-7C6D-4656-97B0-41AA277B3597}" type="presParOf" srcId="{9CD268EA-D5B6-4F8D-AE7D-0CB6B5E36779}" destId="{F7820FE8-DBB2-4245-890F-97D16CFBFDFD}" srcOrd="0" destOrd="0" presId="urn:microsoft.com/office/officeart/2005/8/layout/hierarchy1"/>
    <dgm:cxn modelId="{80B6CD27-2800-467E-A89B-08DEF775D124}" type="presParOf" srcId="{F7820FE8-DBB2-4245-890F-97D16CFBFDFD}" destId="{E4FC0B7D-837A-43C4-9DC2-FAB523D09E0A}" srcOrd="0" destOrd="0" presId="urn:microsoft.com/office/officeart/2005/8/layout/hierarchy1"/>
    <dgm:cxn modelId="{801CA715-F834-42D6-B52E-31BAF2B53359}" type="presParOf" srcId="{F7820FE8-DBB2-4245-890F-97D16CFBFDFD}" destId="{1AF2943A-E24F-4D31-810D-BBBA413F677F}" srcOrd="1" destOrd="0" presId="urn:microsoft.com/office/officeart/2005/8/layout/hierarchy1"/>
    <dgm:cxn modelId="{98E6262C-B6AE-4DC1-947A-5387976298C1}" type="presParOf" srcId="{9CD268EA-D5B6-4F8D-AE7D-0CB6B5E36779}" destId="{A688614C-6817-4E20-B814-8D5F875F406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5B1197-388A-42A5-9BA9-7297BBDF5680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62C623-E106-4BDC-98D7-647C1F434FA9}">
      <dgm:prSet/>
      <dgm:spPr/>
      <dgm:t>
        <a:bodyPr/>
        <a:lstStyle/>
        <a:p>
          <a:r>
            <a:rPr lang="en-US" dirty="0"/>
            <a:t>User selects child, and get its DOB</a:t>
          </a:r>
        </a:p>
      </dgm:t>
    </dgm:pt>
    <dgm:pt modelId="{6ABFDF15-720F-4830-A554-8F48533B4787}" type="parTrans" cxnId="{0AC0DAF1-2A7A-47E3-9A18-59F51298A552}">
      <dgm:prSet/>
      <dgm:spPr/>
      <dgm:t>
        <a:bodyPr/>
        <a:lstStyle/>
        <a:p>
          <a:endParaRPr lang="en-US"/>
        </a:p>
      </dgm:t>
    </dgm:pt>
    <dgm:pt modelId="{DAD8D74B-96B9-4FCC-B541-529D2149C1F3}" type="sibTrans" cxnId="{0AC0DAF1-2A7A-47E3-9A18-59F51298A552}">
      <dgm:prSet/>
      <dgm:spPr/>
      <dgm:t>
        <a:bodyPr/>
        <a:lstStyle/>
        <a:p>
          <a:endParaRPr lang="en-US"/>
        </a:p>
      </dgm:t>
    </dgm:pt>
    <dgm:pt modelId="{27E01244-725C-4526-B63B-55912BE9156B}">
      <dgm:prSet/>
      <dgm:spPr/>
      <dgm:t>
        <a:bodyPr/>
        <a:lstStyle/>
        <a:p>
          <a:r>
            <a:rPr lang="en-US" b="0" dirty="0"/>
            <a:t>Generating vaccine schedule from DOB based on National Immunization Schedule (NIS) of India &amp; Indian Academy of Pediatrics (IAP) guidelines</a:t>
          </a:r>
        </a:p>
      </dgm:t>
    </dgm:pt>
    <dgm:pt modelId="{F6EFAED5-9AD0-487C-9B94-4495663C3B37}" type="parTrans" cxnId="{0CFC3B4A-5755-47B5-BF53-F287B619E314}">
      <dgm:prSet/>
      <dgm:spPr/>
      <dgm:t>
        <a:bodyPr/>
        <a:lstStyle/>
        <a:p>
          <a:endParaRPr lang="en-US"/>
        </a:p>
      </dgm:t>
    </dgm:pt>
    <dgm:pt modelId="{B72F1247-8D88-4574-90CF-CF4FC5B931A7}" type="sibTrans" cxnId="{0CFC3B4A-5755-47B5-BF53-F287B619E314}">
      <dgm:prSet/>
      <dgm:spPr/>
      <dgm:t>
        <a:bodyPr/>
        <a:lstStyle/>
        <a:p>
          <a:endParaRPr lang="en-US"/>
        </a:p>
      </dgm:t>
    </dgm:pt>
    <dgm:pt modelId="{63C1CF47-C8A0-4B0C-81CA-DDCC8DC55ECE}">
      <dgm:prSet/>
      <dgm:spPr/>
      <dgm:t>
        <a:bodyPr/>
        <a:lstStyle/>
        <a:p>
          <a:r>
            <a:rPr lang="en-US" dirty="0"/>
            <a:t>Enter actual administering of the vaccine date, and adjust subsequent doses date </a:t>
          </a:r>
        </a:p>
      </dgm:t>
    </dgm:pt>
    <dgm:pt modelId="{45950B7A-AB8E-42D7-8586-17A5EF02C58B}" type="parTrans" cxnId="{84745CDB-DF2B-4474-8E03-1A556EF00D0A}">
      <dgm:prSet/>
      <dgm:spPr/>
      <dgm:t>
        <a:bodyPr/>
        <a:lstStyle/>
        <a:p>
          <a:endParaRPr lang="en-US"/>
        </a:p>
      </dgm:t>
    </dgm:pt>
    <dgm:pt modelId="{D2096799-8543-4865-8F4A-771BCDD0AD85}" type="sibTrans" cxnId="{84745CDB-DF2B-4474-8E03-1A556EF00D0A}">
      <dgm:prSet/>
      <dgm:spPr/>
      <dgm:t>
        <a:bodyPr/>
        <a:lstStyle/>
        <a:p>
          <a:endParaRPr lang="en-US"/>
        </a:p>
      </dgm:t>
    </dgm:pt>
    <dgm:pt modelId="{891471BF-59BD-457F-B90D-B61209744ADF}">
      <dgm:prSet/>
      <dgm:spPr/>
      <dgm:t>
        <a:bodyPr/>
        <a:lstStyle/>
        <a:p>
          <a:r>
            <a:rPr lang="en-US" dirty="0"/>
            <a:t>Use OCR(R2) to upload vaccine chart</a:t>
          </a:r>
        </a:p>
      </dgm:t>
    </dgm:pt>
    <dgm:pt modelId="{E24F0230-1246-4D35-AF99-652E8DDF11EF}" type="parTrans" cxnId="{77C7BF8B-0426-45AF-AC59-B820CA7A8E4A}">
      <dgm:prSet/>
      <dgm:spPr/>
      <dgm:t>
        <a:bodyPr/>
        <a:lstStyle/>
        <a:p>
          <a:endParaRPr lang="en-US"/>
        </a:p>
      </dgm:t>
    </dgm:pt>
    <dgm:pt modelId="{3333A864-F384-45B2-A10A-8CBDCCB6E70F}" type="sibTrans" cxnId="{77C7BF8B-0426-45AF-AC59-B820CA7A8E4A}">
      <dgm:prSet/>
      <dgm:spPr/>
      <dgm:t>
        <a:bodyPr/>
        <a:lstStyle/>
        <a:p>
          <a:endParaRPr lang="en-US"/>
        </a:p>
      </dgm:t>
    </dgm:pt>
    <dgm:pt modelId="{5788BBE7-96B1-4085-80F1-58E6D6BAFCA1}" type="pres">
      <dgm:prSet presAssocID="{985B1197-388A-42A5-9BA9-7297BBDF56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E197F73-04EF-4F8F-A6D5-075FE3ABA235}" type="pres">
      <dgm:prSet presAssocID="{0D62C623-E106-4BDC-98D7-647C1F434FA9}" presName="hierRoot1" presStyleCnt="0"/>
      <dgm:spPr/>
    </dgm:pt>
    <dgm:pt modelId="{1B8B87EE-5D89-4471-BC0D-1631F6C329A7}" type="pres">
      <dgm:prSet presAssocID="{0D62C623-E106-4BDC-98D7-647C1F434FA9}" presName="composite" presStyleCnt="0"/>
      <dgm:spPr/>
    </dgm:pt>
    <dgm:pt modelId="{D0113D21-EAC4-4530-A067-2D44A1F248FC}" type="pres">
      <dgm:prSet presAssocID="{0D62C623-E106-4BDC-98D7-647C1F434FA9}" presName="background" presStyleLbl="node0" presStyleIdx="0" presStyleCnt="4"/>
      <dgm:spPr/>
    </dgm:pt>
    <dgm:pt modelId="{9404BA6D-40D6-40F9-B4A8-30BF5725A94C}" type="pres">
      <dgm:prSet presAssocID="{0D62C623-E106-4BDC-98D7-647C1F434FA9}" presName="text" presStyleLbl="fgAcc0" presStyleIdx="0" presStyleCnt="4">
        <dgm:presLayoutVars>
          <dgm:chPref val="3"/>
        </dgm:presLayoutVars>
      </dgm:prSet>
      <dgm:spPr/>
    </dgm:pt>
    <dgm:pt modelId="{0E96378C-E901-4F35-8917-0D6A30DD6ACC}" type="pres">
      <dgm:prSet presAssocID="{0D62C623-E106-4BDC-98D7-647C1F434FA9}" presName="hierChild2" presStyleCnt="0"/>
      <dgm:spPr/>
    </dgm:pt>
    <dgm:pt modelId="{BF42AA99-DA28-4395-807A-0458A24C470B}" type="pres">
      <dgm:prSet presAssocID="{27E01244-725C-4526-B63B-55912BE9156B}" presName="hierRoot1" presStyleCnt="0"/>
      <dgm:spPr/>
    </dgm:pt>
    <dgm:pt modelId="{CD7B7892-442F-452C-BADC-961AD1BA0CCE}" type="pres">
      <dgm:prSet presAssocID="{27E01244-725C-4526-B63B-55912BE9156B}" presName="composite" presStyleCnt="0"/>
      <dgm:spPr/>
    </dgm:pt>
    <dgm:pt modelId="{0245AFB4-6E8F-4C9D-A6E8-01D5F0EF8398}" type="pres">
      <dgm:prSet presAssocID="{27E01244-725C-4526-B63B-55912BE9156B}" presName="background" presStyleLbl="node0" presStyleIdx="1" presStyleCnt="4"/>
      <dgm:spPr/>
    </dgm:pt>
    <dgm:pt modelId="{1FB2FC69-BDF5-42E2-B872-82BBBA52589A}" type="pres">
      <dgm:prSet presAssocID="{27E01244-725C-4526-B63B-55912BE9156B}" presName="text" presStyleLbl="fgAcc0" presStyleIdx="1" presStyleCnt="4">
        <dgm:presLayoutVars>
          <dgm:chPref val="3"/>
        </dgm:presLayoutVars>
      </dgm:prSet>
      <dgm:spPr/>
    </dgm:pt>
    <dgm:pt modelId="{8ADC5312-8884-4843-AA05-CDCCCFF5482E}" type="pres">
      <dgm:prSet presAssocID="{27E01244-725C-4526-B63B-55912BE9156B}" presName="hierChild2" presStyleCnt="0"/>
      <dgm:spPr/>
    </dgm:pt>
    <dgm:pt modelId="{D378385A-8DEE-4FE6-9670-0D40B7257B0E}" type="pres">
      <dgm:prSet presAssocID="{63C1CF47-C8A0-4B0C-81CA-DDCC8DC55ECE}" presName="hierRoot1" presStyleCnt="0"/>
      <dgm:spPr/>
    </dgm:pt>
    <dgm:pt modelId="{E9A5ED8E-8652-42F6-800C-66742ACED9E2}" type="pres">
      <dgm:prSet presAssocID="{63C1CF47-C8A0-4B0C-81CA-DDCC8DC55ECE}" presName="composite" presStyleCnt="0"/>
      <dgm:spPr/>
    </dgm:pt>
    <dgm:pt modelId="{760FF311-0DFD-41E2-9671-61D2A62F8119}" type="pres">
      <dgm:prSet presAssocID="{63C1CF47-C8A0-4B0C-81CA-DDCC8DC55ECE}" presName="background" presStyleLbl="node0" presStyleIdx="2" presStyleCnt="4"/>
      <dgm:spPr/>
    </dgm:pt>
    <dgm:pt modelId="{572FD10D-B390-45AC-841F-8C6E1B484DBF}" type="pres">
      <dgm:prSet presAssocID="{63C1CF47-C8A0-4B0C-81CA-DDCC8DC55ECE}" presName="text" presStyleLbl="fgAcc0" presStyleIdx="2" presStyleCnt="4">
        <dgm:presLayoutVars>
          <dgm:chPref val="3"/>
        </dgm:presLayoutVars>
      </dgm:prSet>
      <dgm:spPr/>
    </dgm:pt>
    <dgm:pt modelId="{70587E05-A2D5-4B15-8B40-FBA262D77CDF}" type="pres">
      <dgm:prSet presAssocID="{63C1CF47-C8A0-4B0C-81CA-DDCC8DC55ECE}" presName="hierChild2" presStyleCnt="0"/>
      <dgm:spPr/>
    </dgm:pt>
    <dgm:pt modelId="{9CD268EA-D5B6-4F8D-AE7D-0CB6B5E36779}" type="pres">
      <dgm:prSet presAssocID="{891471BF-59BD-457F-B90D-B61209744ADF}" presName="hierRoot1" presStyleCnt="0"/>
      <dgm:spPr/>
    </dgm:pt>
    <dgm:pt modelId="{F7820FE8-DBB2-4245-890F-97D16CFBFDFD}" type="pres">
      <dgm:prSet presAssocID="{891471BF-59BD-457F-B90D-B61209744ADF}" presName="composite" presStyleCnt="0"/>
      <dgm:spPr/>
    </dgm:pt>
    <dgm:pt modelId="{E4FC0B7D-837A-43C4-9DC2-FAB523D09E0A}" type="pres">
      <dgm:prSet presAssocID="{891471BF-59BD-457F-B90D-B61209744ADF}" presName="background" presStyleLbl="node0" presStyleIdx="3" presStyleCnt="4"/>
      <dgm:spPr/>
    </dgm:pt>
    <dgm:pt modelId="{1AF2943A-E24F-4D31-810D-BBBA413F677F}" type="pres">
      <dgm:prSet presAssocID="{891471BF-59BD-457F-B90D-B61209744ADF}" presName="text" presStyleLbl="fgAcc0" presStyleIdx="3" presStyleCnt="4">
        <dgm:presLayoutVars>
          <dgm:chPref val="3"/>
        </dgm:presLayoutVars>
      </dgm:prSet>
      <dgm:spPr/>
    </dgm:pt>
    <dgm:pt modelId="{A688614C-6817-4E20-B814-8D5F875F406E}" type="pres">
      <dgm:prSet presAssocID="{891471BF-59BD-457F-B90D-B61209744ADF}" presName="hierChild2" presStyleCnt="0"/>
      <dgm:spPr/>
    </dgm:pt>
  </dgm:ptLst>
  <dgm:cxnLst>
    <dgm:cxn modelId="{A7504F16-5437-40A2-B6A5-B71A1BE08350}" type="presOf" srcId="{891471BF-59BD-457F-B90D-B61209744ADF}" destId="{1AF2943A-E24F-4D31-810D-BBBA413F677F}" srcOrd="0" destOrd="0" presId="urn:microsoft.com/office/officeart/2005/8/layout/hierarchy1"/>
    <dgm:cxn modelId="{9517BE26-1661-4769-87D7-94202EBCD70C}" type="presOf" srcId="{63C1CF47-C8A0-4B0C-81CA-DDCC8DC55ECE}" destId="{572FD10D-B390-45AC-841F-8C6E1B484DBF}" srcOrd="0" destOrd="0" presId="urn:microsoft.com/office/officeart/2005/8/layout/hierarchy1"/>
    <dgm:cxn modelId="{0CFC3B4A-5755-47B5-BF53-F287B619E314}" srcId="{985B1197-388A-42A5-9BA9-7297BBDF5680}" destId="{27E01244-725C-4526-B63B-55912BE9156B}" srcOrd="1" destOrd="0" parTransId="{F6EFAED5-9AD0-487C-9B94-4495663C3B37}" sibTransId="{B72F1247-8D88-4574-90CF-CF4FC5B931A7}"/>
    <dgm:cxn modelId="{77C7BF8B-0426-45AF-AC59-B820CA7A8E4A}" srcId="{985B1197-388A-42A5-9BA9-7297BBDF5680}" destId="{891471BF-59BD-457F-B90D-B61209744ADF}" srcOrd="3" destOrd="0" parTransId="{E24F0230-1246-4D35-AF99-652E8DDF11EF}" sibTransId="{3333A864-F384-45B2-A10A-8CBDCCB6E70F}"/>
    <dgm:cxn modelId="{509003BA-D173-40A8-AE66-6266C2E29890}" type="presOf" srcId="{0D62C623-E106-4BDC-98D7-647C1F434FA9}" destId="{9404BA6D-40D6-40F9-B4A8-30BF5725A94C}" srcOrd="0" destOrd="0" presId="urn:microsoft.com/office/officeart/2005/8/layout/hierarchy1"/>
    <dgm:cxn modelId="{C821C5C5-F2CD-43CC-B4CC-8C9EFC617F44}" type="presOf" srcId="{985B1197-388A-42A5-9BA9-7297BBDF5680}" destId="{5788BBE7-96B1-4085-80F1-58E6D6BAFCA1}" srcOrd="0" destOrd="0" presId="urn:microsoft.com/office/officeart/2005/8/layout/hierarchy1"/>
    <dgm:cxn modelId="{84745CDB-DF2B-4474-8E03-1A556EF00D0A}" srcId="{985B1197-388A-42A5-9BA9-7297BBDF5680}" destId="{63C1CF47-C8A0-4B0C-81CA-DDCC8DC55ECE}" srcOrd="2" destOrd="0" parTransId="{45950B7A-AB8E-42D7-8586-17A5EF02C58B}" sibTransId="{D2096799-8543-4865-8F4A-771BCDD0AD85}"/>
    <dgm:cxn modelId="{0AC0DAF1-2A7A-47E3-9A18-59F51298A552}" srcId="{985B1197-388A-42A5-9BA9-7297BBDF5680}" destId="{0D62C623-E106-4BDC-98D7-647C1F434FA9}" srcOrd="0" destOrd="0" parTransId="{6ABFDF15-720F-4830-A554-8F48533B4787}" sibTransId="{DAD8D74B-96B9-4FCC-B541-529D2149C1F3}"/>
    <dgm:cxn modelId="{E9F0ECFB-5AB7-4203-8871-CB4050332A2B}" type="presOf" srcId="{27E01244-725C-4526-B63B-55912BE9156B}" destId="{1FB2FC69-BDF5-42E2-B872-82BBBA52589A}" srcOrd="0" destOrd="0" presId="urn:microsoft.com/office/officeart/2005/8/layout/hierarchy1"/>
    <dgm:cxn modelId="{998D402F-5987-42D8-98FC-B80840D33D82}" type="presParOf" srcId="{5788BBE7-96B1-4085-80F1-58E6D6BAFCA1}" destId="{BE197F73-04EF-4F8F-A6D5-075FE3ABA235}" srcOrd="0" destOrd="0" presId="urn:microsoft.com/office/officeart/2005/8/layout/hierarchy1"/>
    <dgm:cxn modelId="{08ED5AE7-3A79-4D95-9F6C-F605B10ABFF6}" type="presParOf" srcId="{BE197F73-04EF-4F8F-A6D5-075FE3ABA235}" destId="{1B8B87EE-5D89-4471-BC0D-1631F6C329A7}" srcOrd="0" destOrd="0" presId="urn:microsoft.com/office/officeart/2005/8/layout/hierarchy1"/>
    <dgm:cxn modelId="{C3377EF3-6D53-4423-8F0E-C3D7C9805F44}" type="presParOf" srcId="{1B8B87EE-5D89-4471-BC0D-1631F6C329A7}" destId="{D0113D21-EAC4-4530-A067-2D44A1F248FC}" srcOrd="0" destOrd="0" presId="urn:microsoft.com/office/officeart/2005/8/layout/hierarchy1"/>
    <dgm:cxn modelId="{2213E9A8-0336-4DC4-96F7-C26BC7D9D37D}" type="presParOf" srcId="{1B8B87EE-5D89-4471-BC0D-1631F6C329A7}" destId="{9404BA6D-40D6-40F9-B4A8-30BF5725A94C}" srcOrd="1" destOrd="0" presId="urn:microsoft.com/office/officeart/2005/8/layout/hierarchy1"/>
    <dgm:cxn modelId="{54B68626-AC3A-4740-AA0D-5A3584E45681}" type="presParOf" srcId="{BE197F73-04EF-4F8F-A6D5-075FE3ABA235}" destId="{0E96378C-E901-4F35-8917-0D6A30DD6ACC}" srcOrd="1" destOrd="0" presId="urn:microsoft.com/office/officeart/2005/8/layout/hierarchy1"/>
    <dgm:cxn modelId="{5B06C09C-1034-4307-8963-EC1B853ABB7D}" type="presParOf" srcId="{5788BBE7-96B1-4085-80F1-58E6D6BAFCA1}" destId="{BF42AA99-DA28-4395-807A-0458A24C470B}" srcOrd="1" destOrd="0" presId="urn:microsoft.com/office/officeart/2005/8/layout/hierarchy1"/>
    <dgm:cxn modelId="{8EFBF2E9-AD3D-44B8-BFFE-976980CF01AA}" type="presParOf" srcId="{BF42AA99-DA28-4395-807A-0458A24C470B}" destId="{CD7B7892-442F-452C-BADC-961AD1BA0CCE}" srcOrd="0" destOrd="0" presId="urn:microsoft.com/office/officeart/2005/8/layout/hierarchy1"/>
    <dgm:cxn modelId="{FB0B9591-8F90-4B88-B436-486B9885348D}" type="presParOf" srcId="{CD7B7892-442F-452C-BADC-961AD1BA0CCE}" destId="{0245AFB4-6E8F-4C9D-A6E8-01D5F0EF8398}" srcOrd="0" destOrd="0" presId="urn:microsoft.com/office/officeart/2005/8/layout/hierarchy1"/>
    <dgm:cxn modelId="{BEB97918-2468-4B20-84A6-9A7816B6E553}" type="presParOf" srcId="{CD7B7892-442F-452C-BADC-961AD1BA0CCE}" destId="{1FB2FC69-BDF5-42E2-B872-82BBBA52589A}" srcOrd="1" destOrd="0" presId="urn:microsoft.com/office/officeart/2005/8/layout/hierarchy1"/>
    <dgm:cxn modelId="{8B3CDC33-2FAB-454C-9934-034F5890AA41}" type="presParOf" srcId="{BF42AA99-DA28-4395-807A-0458A24C470B}" destId="{8ADC5312-8884-4843-AA05-CDCCCFF5482E}" srcOrd="1" destOrd="0" presId="urn:microsoft.com/office/officeart/2005/8/layout/hierarchy1"/>
    <dgm:cxn modelId="{B269A702-6B56-46CE-8131-86093AC6C7F8}" type="presParOf" srcId="{5788BBE7-96B1-4085-80F1-58E6D6BAFCA1}" destId="{D378385A-8DEE-4FE6-9670-0D40B7257B0E}" srcOrd="2" destOrd="0" presId="urn:microsoft.com/office/officeart/2005/8/layout/hierarchy1"/>
    <dgm:cxn modelId="{C1538D0F-7408-4ED5-8F28-9F2B8DBFA98D}" type="presParOf" srcId="{D378385A-8DEE-4FE6-9670-0D40B7257B0E}" destId="{E9A5ED8E-8652-42F6-800C-66742ACED9E2}" srcOrd="0" destOrd="0" presId="urn:microsoft.com/office/officeart/2005/8/layout/hierarchy1"/>
    <dgm:cxn modelId="{03A90329-E147-4880-836E-CEB9AFC915D1}" type="presParOf" srcId="{E9A5ED8E-8652-42F6-800C-66742ACED9E2}" destId="{760FF311-0DFD-41E2-9671-61D2A62F8119}" srcOrd="0" destOrd="0" presId="urn:microsoft.com/office/officeart/2005/8/layout/hierarchy1"/>
    <dgm:cxn modelId="{1E1367CC-017B-473E-9048-79D9A52BB9F7}" type="presParOf" srcId="{E9A5ED8E-8652-42F6-800C-66742ACED9E2}" destId="{572FD10D-B390-45AC-841F-8C6E1B484DBF}" srcOrd="1" destOrd="0" presId="urn:microsoft.com/office/officeart/2005/8/layout/hierarchy1"/>
    <dgm:cxn modelId="{3E6F6538-5556-4912-9BC2-5DE1B1A4FEF2}" type="presParOf" srcId="{D378385A-8DEE-4FE6-9670-0D40B7257B0E}" destId="{70587E05-A2D5-4B15-8B40-FBA262D77CDF}" srcOrd="1" destOrd="0" presId="urn:microsoft.com/office/officeart/2005/8/layout/hierarchy1"/>
    <dgm:cxn modelId="{6A7976BC-4C2F-48D4-8834-A7E68B26D149}" type="presParOf" srcId="{5788BBE7-96B1-4085-80F1-58E6D6BAFCA1}" destId="{9CD268EA-D5B6-4F8D-AE7D-0CB6B5E36779}" srcOrd="3" destOrd="0" presId="urn:microsoft.com/office/officeart/2005/8/layout/hierarchy1"/>
    <dgm:cxn modelId="{A7E3D488-7C6D-4656-97B0-41AA277B3597}" type="presParOf" srcId="{9CD268EA-D5B6-4F8D-AE7D-0CB6B5E36779}" destId="{F7820FE8-DBB2-4245-890F-97D16CFBFDFD}" srcOrd="0" destOrd="0" presId="urn:microsoft.com/office/officeart/2005/8/layout/hierarchy1"/>
    <dgm:cxn modelId="{80B6CD27-2800-467E-A89B-08DEF775D124}" type="presParOf" srcId="{F7820FE8-DBB2-4245-890F-97D16CFBFDFD}" destId="{E4FC0B7D-837A-43C4-9DC2-FAB523D09E0A}" srcOrd="0" destOrd="0" presId="urn:microsoft.com/office/officeart/2005/8/layout/hierarchy1"/>
    <dgm:cxn modelId="{801CA715-F834-42D6-B52E-31BAF2B53359}" type="presParOf" srcId="{F7820FE8-DBB2-4245-890F-97D16CFBFDFD}" destId="{1AF2943A-E24F-4D31-810D-BBBA413F677F}" srcOrd="1" destOrd="0" presId="urn:microsoft.com/office/officeart/2005/8/layout/hierarchy1"/>
    <dgm:cxn modelId="{98E6262C-B6AE-4DC1-947A-5387976298C1}" type="presParOf" srcId="{9CD268EA-D5B6-4F8D-AE7D-0CB6B5E36779}" destId="{A688614C-6817-4E20-B814-8D5F875F406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113D21-EAC4-4530-A067-2D44A1F248FC}">
      <dsp:nvSpPr>
        <dsp:cNvPr id="0" name=""/>
        <dsp:cNvSpPr/>
      </dsp:nvSpPr>
      <dsp:spPr>
        <a:xfrm>
          <a:off x="2966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404BA6D-40D6-40F9-B4A8-30BF5725A94C}">
      <dsp:nvSpPr>
        <dsp:cNvPr id="0" name=""/>
        <dsp:cNvSpPr/>
      </dsp:nvSpPr>
      <dsp:spPr>
        <a:xfrm>
          <a:off x="238325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Involves Automatic Speech Recognition (ASR) for converting user input as speech to text output</a:t>
          </a:r>
          <a:endParaRPr lang="en-US" sz="1300" kern="1200"/>
        </a:p>
      </dsp:txBody>
      <dsp:txXfrm>
        <a:off x="277721" y="1654322"/>
        <a:ext cx="2039437" cy="1266283"/>
      </dsp:txXfrm>
    </dsp:sp>
    <dsp:sp modelId="{0245AFB4-6E8F-4C9D-A6E8-01D5F0EF8398}">
      <dsp:nvSpPr>
        <dsp:cNvPr id="0" name=""/>
        <dsp:cNvSpPr/>
      </dsp:nvSpPr>
      <dsp:spPr>
        <a:xfrm>
          <a:off x="2591913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FB2FC69-BDF5-42E2-B872-82BBBA52589A}">
      <dsp:nvSpPr>
        <dsp:cNvPr id="0" name=""/>
        <dsp:cNvSpPr/>
      </dsp:nvSpPr>
      <dsp:spPr>
        <a:xfrm>
          <a:off x="2827272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Involves LLM call (GPT 4o in our case) for giving text input of the user and convert it into text output to be provided</a:t>
          </a:r>
          <a:endParaRPr lang="en-US" sz="1300" kern="1200"/>
        </a:p>
      </dsp:txBody>
      <dsp:txXfrm>
        <a:off x="2866668" y="1654322"/>
        <a:ext cx="2039437" cy="1266283"/>
      </dsp:txXfrm>
    </dsp:sp>
    <dsp:sp modelId="{760FF311-0DFD-41E2-9671-61D2A62F8119}">
      <dsp:nvSpPr>
        <dsp:cNvPr id="0" name=""/>
        <dsp:cNvSpPr/>
      </dsp:nvSpPr>
      <dsp:spPr>
        <a:xfrm>
          <a:off x="5180860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72FD10D-B390-45AC-841F-8C6E1B484DBF}">
      <dsp:nvSpPr>
        <dsp:cNvPr id="0" name=""/>
        <dsp:cNvSpPr/>
      </dsp:nvSpPr>
      <dsp:spPr>
        <a:xfrm>
          <a:off x="5416219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Involves Text-To-Speech module for receiving outputted text from LLM as input and giving voice response</a:t>
          </a:r>
          <a:endParaRPr lang="en-US" sz="1300" kern="1200"/>
        </a:p>
      </dsp:txBody>
      <dsp:txXfrm>
        <a:off x="5455615" y="1654322"/>
        <a:ext cx="2039437" cy="1266283"/>
      </dsp:txXfrm>
    </dsp:sp>
    <dsp:sp modelId="{E4FC0B7D-837A-43C4-9DC2-FAB523D09E0A}">
      <dsp:nvSpPr>
        <dsp:cNvPr id="0" name=""/>
        <dsp:cNvSpPr/>
      </dsp:nvSpPr>
      <dsp:spPr>
        <a:xfrm>
          <a:off x="7769807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AF2943A-E24F-4D31-810D-BBBA413F677F}">
      <dsp:nvSpPr>
        <dsp:cNvPr id="0" name=""/>
        <dsp:cNvSpPr/>
      </dsp:nvSpPr>
      <dsp:spPr>
        <a:xfrm>
          <a:off x="8005166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All of these chats are stored and free to delete etc in chat history feature</a:t>
          </a:r>
          <a:endParaRPr lang="en-US" sz="1300" kern="1200"/>
        </a:p>
      </dsp:txBody>
      <dsp:txXfrm>
        <a:off x="8044562" y="1654322"/>
        <a:ext cx="2039437" cy="12662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113D21-EAC4-4530-A067-2D44A1F248FC}">
      <dsp:nvSpPr>
        <dsp:cNvPr id="0" name=""/>
        <dsp:cNvSpPr/>
      </dsp:nvSpPr>
      <dsp:spPr>
        <a:xfrm>
          <a:off x="2966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404BA6D-40D6-40F9-B4A8-30BF5725A94C}">
      <dsp:nvSpPr>
        <dsp:cNvPr id="0" name=""/>
        <dsp:cNvSpPr/>
      </dsp:nvSpPr>
      <dsp:spPr>
        <a:xfrm>
          <a:off x="238325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User selects child, and get its DOB</a:t>
          </a:r>
        </a:p>
      </dsp:txBody>
      <dsp:txXfrm>
        <a:off x="277721" y="1654322"/>
        <a:ext cx="2039437" cy="1266283"/>
      </dsp:txXfrm>
    </dsp:sp>
    <dsp:sp modelId="{0245AFB4-6E8F-4C9D-A6E8-01D5F0EF8398}">
      <dsp:nvSpPr>
        <dsp:cNvPr id="0" name=""/>
        <dsp:cNvSpPr/>
      </dsp:nvSpPr>
      <dsp:spPr>
        <a:xfrm>
          <a:off x="2591913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FB2FC69-BDF5-42E2-B872-82BBBA52589A}">
      <dsp:nvSpPr>
        <dsp:cNvPr id="0" name=""/>
        <dsp:cNvSpPr/>
      </dsp:nvSpPr>
      <dsp:spPr>
        <a:xfrm>
          <a:off x="2827272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Generating vaccine schedule from DOB based on National Immunization Schedule (NIS) of India &amp; Indian Academy of Pediatrics (IAP) guidelines</a:t>
          </a:r>
        </a:p>
      </dsp:txBody>
      <dsp:txXfrm>
        <a:off x="2866668" y="1654322"/>
        <a:ext cx="2039437" cy="1266283"/>
      </dsp:txXfrm>
    </dsp:sp>
    <dsp:sp modelId="{760FF311-0DFD-41E2-9671-61D2A62F8119}">
      <dsp:nvSpPr>
        <dsp:cNvPr id="0" name=""/>
        <dsp:cNvSpPr/>
      </dsp:nvSpPr>
      <dsp:spPr>
        <a:xfrm>
          <a:off x="5180860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72FD10D-B390-45AC-841F-8C6E1B484DBF}">
      <dsp:nvSpPr>
        <dsp:cNvPr id="0" name=""/>
        <dsp:cNvSpPr/>
      </dsp:nvSpPr>
      <dsp:spPr>
        <a:xfrm>
          <a:off x="5416219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Enter actual administering of the vaccine date, and adjust subsequent doses date </a:t>
          </a:r>
        </a:p>
      </dsp:txBody>
      <dsp:txXfrm>
        <a:off x="5455615" y="1654322"/>
        <a:ext cx="2039437" cy="1266283"/>
      </dsp:txXfrm>
    </dsp:sp>
    <dsp:sp modelId="{E4FC0B7D-837A-43C4-9DC2-FAB523D09E0A}">
      <dsp:nvSpPr>
        <dsp:cNvPr id="0" name=""/>
        <dsp:cNvSpPr/>
      </dsp:nvSpPr>
      <dsp:spPr>
        <a:xfrm>
          <a:off x="7769807" y="1391335"/>
          <a:ext cx="2118229" cy="1345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AF2943A-E24F-4D31-810D-BBBA413F677F}">
      <dsp:nvSpPr>
        <dsp:cNvPr id="0" name=""/>
        <dsp:cNvSpPr/>
      </dsp:nvSpPr>
      <dsp:spPr>
        <a:xfrm>
          <a:off x="8005166" y="1614926"/>
          <a:ext cx="2118229" cy="13450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Use OCR(R2) to upload vaccine chart</a:t>
          </a:r>
        </a:p>
      </dsp:txBody>
      <dsp:txXfrm>
        <a:off x="8044562" y="1654322"/>
        <a:ext cx="2039437" cy="12662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3/17/2025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3/17/2025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4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C1ED2-C385-B5E7-D0E0-8F2A9860F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EAA077-5905-0ECF-36C8-6C25E8F8B6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93E573-3394-9863-ABE5-F0D0AB442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23F4C-C50E-11F0-B916-FD47B31C3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25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46E21-6277-0A3F-96D2-93B53B9FF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511FD6-3FE2-DC8D-F672-EB363652D0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CACCC0-C99F-619A-3DA4-0BC30FF8BD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AA6EF-D76C-DD9C-D50B-FA4DE6E07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514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75561-5D8B-4C53-0DAF-23017CA3F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6CA580-D725-35E4-958F-97D52E7ABC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87E7C3-CF34-6BFB-317B-24F291E470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95BE4-4F8D-17C9-BE84-A56B1FBB4E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136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5D44D-4D7B-E531-A92E-AEBB1644F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4B3B9B-136C-B35D-65D9-B406890DC4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5BDA3C-164A-7090-8867-93ED9DC7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89406-67FB-BDD5-C7E7-83302D0277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9769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8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6" y="1399032"/>
            <a:ext cx="7414939" cy="3427502"/>
          </a:xfrm>
        </p:spPr>
        <p:txBody>
          <a:bodyPr/>
          <a:lstStyle/>
          <a:p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r1 presentation</a:t>
            </a:r>
            <a:br>
              <a:rPr lang="en-US" sz="3600" dirty="0"/>
            </a:br>
            <a:r>
              <a:rPr lang="en-US" sz="3600" dirty="0"/>
              <a:t>Parent </a:t>
            </a:r>
            <a:br>
              <a:rPr lang="en-US" sz="3600" dirty="0"/>
            </a:br>
            <a:r>
              <a:rPr lang="en-US" sz="3600" dirty="0"/>
              <a:t>diaries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dirty="0"/>
              <a:t>Dass team 49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 anchor="b">
            <a:normAutofit/>
          </a:bodyPr>
          <a:lstStyle/>
          <a:p>
            <a:r>
              <a:rPr lang="en-US" dirty="0"/>
              <a:t>Business model</a:t>
            </a:r>
          </a:p>
        </p:txBody>
      </p:sp>
      <p:pic>
        <p:nvPicPr>
          <p:cNvPr id="5124" name="Picture 4" descr="The 7 Most Successful Business Models Of The Digital Era">
            <a:extLst>
              <a:ext uri="{FF2B5EF4-FFF2-40B4-BE49-F238E27FC236}">
                <a16:creationId xmlns:a16="http://schemas.microsoft.com/office/drawing/2014/main" id="{FE790537-2C01-C173-A9DF-0FD06ED80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5412" y="2106614"/>
            <a:ext cx="4597556" cy="264359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>
            <a:normAutofit/>
          </a:bodyPr>
          <a:lstStyle/>
          <a:p>
            <a:r>
              <a:rPr lang="en-US" cap="none" dirty="0"/>
              <a:t>B2C: Parents can use the app to directly log how they have parented the child [250 rupees subscription]</a:t>
            </a:r>
          </a:p>
          <a:p>
            <a:endParaRPr lang="en-US" cap="none" dirty="0"/>
          </a:p>
          <a:p>
            <a:r>
              <a:rPr lang="en-US" cap="none" dirty="0"/>
              <a:t>B2B: Have a list of associated pediatricians, and to get referral money from them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E6073-1EBE-7AE5-5A98-44CD61840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40D7BA0-5733-A8E0-4A16-6D029E0D9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 anchor="b">
            <a:normAutofit/>
          </a:bodyPr>
          <a:lstStyle/>
          <a:p>
            <a:r>
              <a:rPr lang="en-US" dirty="0"/>
              <a:t>Use case </a:t>
            </a:r>
            <a:br>
              <a:rPr lang="en-US" dirty="0"/>
            </a:br>
            <a:r>
              <a:rPr lang="en-US" dirty="0"/>
              <a:t>diagram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D82C517A-4778-F979-7875-E13576C81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786138"/>
            <a:ext cx="5170008" cy="5284546"/>
          </a:xfrm>
          <a:prstGeom prst="rect">
            <a:avLst/>
          </a:prstGeom>
          <a:noFill/>
        </p:spPr>
      </p:pic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F784F7E-3580-4151-B938-5F5F8C0BC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>
            <a:normAutofit/>
          </a:bodyPr>
          <a:lstStyle/>
          <a:p>
            <a:r>
              <a:rPr lang="en-US" sz="1700" dirty="0"/>
              <a:t>The most important features are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Speech to speech(S2S) and subsets T2S, S2T, T2T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Milestone and Physical Growth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Vaccine Charting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Analytics, Session History and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Community feature and contact </a:t>
            </a:r>
            <a:r>
              <a:rPr lang="en-US" sz="1700" dirty="0" err="1"/>
              <a:t>paediatrician</a:t>
            </a: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A3B630F-D1CB-BB88-2F7C-26664AC1CF1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6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B603-78F9-F354-DC64-554F52A3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439" y="472440"/>
            <a:ext cx="2932641" cy="741140"/>
          </a:xfrm>
        </p:spPr>
        <p:txBody>
          <a:bodyPr/>
          <a:lstStyle/>
          <a:p>
            <a:r>
              <a:rPr lang="en-IN" dirty="0"/>
              <a:t>design</a:t>
            </a:r>
          </a:p>
        </p:txBody>
      </p:sp>
      <p:pic>
        <p:nvPicPr>
          <p:cNvPr id="11" name="Content Placeholder 10" descr="Figma Screenshot&#10;">
            <a:extLst>
              <a:ext uri="{FF2B5EF4-FFF2-40B4-BE49-F238E27FC236}">
                <a16:creationId xmlns:a16="http://schemas.microsoft.com/office/drawing/2014/main" id="{177E85A8-439C-28FE-0D62-FF5CF1B1E8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6107"/>
          <a:stretch/>
        </p:blipFill>
        <p:spPr>
          <a:xfrm>
            <a:off x="3455753" y="843010"/>
            <a:ext cx="7842167" cy="507490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0C5B4-9A63-419A-3C2F-38F391D054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8F8E2B3-A557-2AAD-951F-E03863E5BDF6}"/>
              </a:ext>
            </a:extLst>
          </p:cNvPr>
          <p:cNvSpPr txBox="1">
            <a:spLocks/>
          </p:cNvSpPr>
          <p:nvPr/>
        </p:nvSpPr>
        <p:spPr>
          <a:xfrm>
            <a:off x="399160" y="1503680"/>
            <a:ext cx="2750440" cy="41554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Used Figma for the UI/UX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Designed for mobile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Keeping in mind the age group of first-time parents for toddlers</a:t>
            </a:r>
          </a:p>
        </p:txBody>
      </p:sp>
    </p:spTree>
    <p:extLst>
      <p:ext uri="{BB962C8B-B14F-4D97-AF65-F5344CB8AC3E}">
        <p14:creationId xmlns:p14="http://schemas.microsoft.com/office/powerpoint/2010/main" val="2163577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B7679-6CE8-4377-8327-26F5E3FCB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b="1" i="0" kern="1200" cap="all" spc="600" baseline="0" dirty="0">
                <a:latin typeface="+mj-lt"/>
                <a:ea typeface="+mj-ea"/>
                <a:cs typeface="Arial Black" panose="020B0604020202020204" pitchFamily="34" charset="0"/>
              </a:rPr>
              <a:t>IMPLEMENTATION: speech to speech(s2s)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91654-5E27-0180-A6BB-0F73520529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77F0E77A-5996-52F6-4E65-2EA9DBBEB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415964"/>
              </p:ext>
            </p:extLst>
          </p:nvPr>
        </p:nvGraphicFramePr>
        <p:xfrm>
          <a:off x="850168" y="1828800"/>
          <a:ext cx="1012636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0854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9013E-C184-D4EA-A53A-2F27D73F9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0912-2A43-BEE3-34A8-BE8DD1DA2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b="1" i="0" kern="1200" cap="all" spc="600" baseline="0" dirty="0">
                <a:latin typeface="+mj-lt"/>
                <a:ea typeface="+mj-ea"/>
                <a:cs typeface="Arial Black" panose="020B0604020202020204" pitchFamily="34" charset="0"/>
              </a:rPr>
              <a:t>IMPLEMENTATION: vaccination charting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21DA3-444D-DD7C-5B98-936A2E9C9A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996604EF-86E0-DA63-1C27-9B7CACFE59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1102772"/>
              </p:ext>
            </p:extLst>
          </p:nvPr>
        </p:nvGraphicFramePr>
        <p:xfrm>
          <a:off x="850168" y="1828800"/>
          <a:ext cx="1012636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195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35AFF-DEA7-5B70-C99A-405D0544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TESTING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002B1-F6F1-C268-9064-CEB01009AD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49E8E77-CCCC-DC23-D0A3-3C4E5FE7555D}"/>
              </a:ext>
            </a:extLst>
          </p:cNvPr>
          <p:cNvSpPr txBox="1">
            <a:spLocks/>
          </p:cNvSpPr>
          <p:nvPr/>
        </p:nvSpPr>
        <p:spPr>
          <a:xfrm>
            <a:off x="714521" y="1557528"/>
            <a:ext cx="10349719" cy="43632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Postman For backend testing: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60B896-3CDB-BA75-C1F8-013BE197F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79" y="2369820"/>
            <a:ext cx="7905123" cy="355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12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C5FD9-876E-BDC0-CF65-A8F098806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F6FBE-D0C1-5B6F-113C-FE06C07D6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852" y="815340"/>
            <a:ext cx="5248656" cy="563880"/>
          </a:xfrm>
        </p:spPr>
        <p:txBody>
          <a:bodyPr/>
          <a:lstStyle/>
          <a:p>
            <a:r>
              <a:rPr lang="en-IN" dirty="0"/>
              <a:t>TESTING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45290-7D12-49AB-74CF-6F3F10728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3EB91F2-5EE1-65EC-92F7-E31C4E1DC8A5}"/>
              </a:ext>
            </a:extLst>
          </p:cNvPr>
          <p:cNvSpPr txBox="1">
            <a:spLocks/>
          </p:cNvSpPr>
          <p:nvPr/>
        </p:nvSpPr>
        <p:spPr>
          <a:xfrm>
            <a:off x="6294120" y="1557528"/>
            <a:ext cx="4770120" cy="43632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Expo Go for frontend Testing : scan the QR on the </a:t>
            </a:r>
            <a:r>
              <a:rPr lang="en-US" dirty="0" err="1"/>
              <a:t>ExpoGo</a:t>
            </a:r>
            <a:r>
              <a:rPr lang="en-US" dirty="0"/>
              <a:t> mobile app</a:t>
            </a:r>
          </a:p>
          <a:p>
            <a:r>
              <a:rPr lang="en-US" dirty="0"/>
              <a:t>Tested on both Android and Apple devices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132FB0-C4C8-154F-FDB5-BB32F59E7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580" y="1485900"/>
            <a:ext cx="4142480" cy="45034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3B15C3-B8C9-5415-D77D-2A784E49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80" y="480060"/>
            <a:ext cx="4142480" cy="152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0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8EFAF-D481-34C8-202E-C8F658B75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5FC0E-94D6-9032-D668-5D741FC1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549128" cy="1307592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b="1" i="0" kern="1200" cap="all" spc="600" baseline="0" dirty="0">
                <a:latin typeface="+mj-lt"/>
                <a:ea typeface="+mj-ea"/>
                <a:cs typeface="Arial Black" panose="020B0604020202020204" pitchFamily="34" charset="0"/>
              </a:rPr>
              <a:t>Issues we faced in the project</a:t>
            </a:r>
          </a:p>
        </p:txBody>
      </p:sp>
      <p:pic>
        <p:nvPicPr>
          <p:cNvPr id="9218" name="Picture 2" descr="10,223 Current Issues Royalty-Free Photos and Stock Images | Shutterstock">
            <a:extLst>
              <a:ext uri="{FF2B5EF4-FFF2-40B4-BE49-F238E27FC236}">
                <a16:creationId xmlns:a16="http://schemas.microsoft.com/office/drawing/2014/main" id="{B4148D7B-801E-7BCD-4AA0-1CC3A9D84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1500" y1="26750" x2="22500" y2="57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92" y="2657738"/>
            <a:ext cx="3941064" cy="263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C674E2D-88C9-F59A-FE47-018319874966}"/>
              </a:ext>
            </a:extLst>
          </p:cNvPr>
          <p:cNvSpPr txBox="1">
            <a:spLocks/>
          </p:cNvSpPr>
          <p:nvPr/>
        </p:nvSpPr>
        <p:spPr>
          <a:xfrm>
            <a:off x="5614416" y="1837944"/>
            <a:ext cx="5358384" cy="4270248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Latency in Speech-to-speech API module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Requirements gathering (and lack of personal use-case knowledge)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Token limit size for conversational input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Google Authentication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Mobile App development (beginners in it) using Expo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ym typeface="Wingdings" panose="05000000000000000000" pitchFamily="2" charset="2"/>
              </a:rPr>
              <a:t>Our initial project idea changed completely, and we came up with the specific use case of creating a parenting app</a:t>
            </a:r>
            <a:endParaRPr lang="en-US" sz="1800" cap="none" baseline="0" dirty="0"/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cap="none" baseline="0" dirty="0"/>
              <a:t>Our First project got cancelled </a:t>
            </a:r>
            <a:r>
              <a:rPr lang="en-US" sz="1800" cap="none" baseline="0" dirty="0">
                <a:sym typeface="Wingdings" panose="05000000000000000000" pitchFamily="2" charset="2"/>
              </a:rPr>
              <a:t>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1800" cap="none" baseline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C4253-4864-61BC-40E6-8FE4DD2D6B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3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71E87A8-9DCE-2F2B-17C3-CD501AE6F5E2}"/>
              </a:ext>
            </a:extLst>
          </p:cNvPr>
          <p:cNvSpPr/>
          <p:nvPr/>
        </p:nvSpPr>
        <p:spPr>
          <a:xfrm>
            <a:off x="5110480" y="0"/>
            <a:ext cx="3647440" cy="6858000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75F7F-6F68-587B-8F7D-FE87F8E4C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Video Demo</a:t>
            </a:r>
            <a:br>
              <a:rPr lang="en-IN" dirty="0"/>
            </a:br>
            <a:r>
              <a:rPr lang="en-IN" dirty="0"/>
              <a:t>of the app</a:t>
            </a:r>
          </a:p>
        </p:txBody>
      </p:sp>
      <p:pic>
        <p:nvPicPr>
          <p:cNvPr id="7" name="WhatsApp Video 2025-03-17 at 23.14.30_53c1979f">
            <a:hlinkClick r:id="" action="ppaction://media"/>
            <a:extLst>
              <a:ext uri="{FF2B5EF4-FFF2-40B4-BE49-F238E27FC236}">
                <a16:creationId xmlns:a16="http://schemas.microsoft.com/office/drawing/2014/main" id="{32BC876D-EBE3-6F34-B6AF-142ACDDA15AB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111" r="37035"/>
          <a:stretch/>
        </p:blipFill>
        <p:spPr>
          <a:xfrm>
            <a:off x="5415280" y="0"/>
            <a:ext cx="3110727" cy="676656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E83DF-9FD8-6B68-BCB7-C09F1E36E1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632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9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E181E8-7A04-81F3-6F6F-7834786F71D4}"/>
              </a:ext>
            </a:extLst>
          </p:cNvPr>
          <p:cNvSpPr txBox="1">
            <a:spLocks/>
          </p:cNvSpPr>
          <p:nvPr/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200" b="1" i="0" kern="1200" cap="all" spc="600" baseline="0" dirty="0">
                <a:latin typeface="Avenir Next LT Pro Light" panose="020B0304020202020204" pitchFamily="34" charset="0"/>
                <a:ea typeface="+mj-ea"/>
                <a:cs typeface="Arial Black" panose="020B0604020202020204" pitchFamily="34" charset="0"/>
              </a:rPr>
              <a:t>Client: Jazeel </a:t>
            </a:r>
            <a:r>
              <a:rPr lang="en-US" sz="3200" b="1" i="0" kern="1200" cap="all" spc="600" baseline="0" dirty="0" err="1">
                <a:latin typeface="Avenir Next LT Pro Light" panose="020B0304020202020204" pitchFamily="34" charset="0"/>
                <a:ea typeface="+mj-ea"/>
                <a:cs typeface="Arial Black" panose="020B0604020202020204" pitchFamily="34" charset="0"/>
              </a:rPr>
              <a:t>jabbar</a:t>
            </a:r>
            <a:r>
              <a:rPr lang="en-US" sz="3200" b="1" i="0" kern="1200" cap="all" spc="600" baseline="0" dirty="0">
                <a:latin typeface="Avenir Next LT Pro Light" panose="020B0304020202020204" pitchFamily="34" charset="0"/>
                <a:ea typeface="+mj-ea"/>
                <a:cs typeface="Arial Black" panose="020B0604020202020204" pitchFamily="34" charset="0"/>
              </a:rPr>
              <a:t> (</a:t>
            </a:r>
            <a:r>
              <a:rPr lang="en-US" sz="3200" b="1" i="0" kern="1200" cap="all" spc="600" baseline="0" dirty="0" err="1">
                <a:latin typeface="Avenir Next LT Pro Light" panose="020B0304020202020204" pitchFamily="34" charset="0"/>
                <a:ea typeface="+mj-ea"/>
                <a:cs typeface="Arial Black" panose="020B0604020202020204" pitchFamily="34" charset="0"/>
              </a:rPr>
              <a:t>hopelog</a:t>
            </a:r>
            <a:r>
              <a:rPr lang="en-US" sz="3200" b="1" i="0" kern="1200" cap="all" spc="600" baseline="0" dirty="0">
                <a:latin typeface="Avenir Next LT Pro Light" panose="020B0304020202020204" pitchFamily="34" charset="0"/>
                <a:ea typeface="+mj-ea"/>
                <a:cs typeface="Arial Black" panose="020B0604020202020204" pitchFamily="34" charset="0"/>
              </a:rPr>
              <a:t>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400F0E9-A7E5-B46C-B11C-2A7F7C886913}"/>
              </a:ext>
            </a:extLst>
          </p:cNvPr>
          <p:cNvSpPr txBox="1">
            <a:spLocks/>
          </p:cNvSpPr>
          <p:nvPr/>
        </p:nvSpPr>
        <p:spPr>
          <a:xfrm>
            <a:off x="1907196" y="4078224"/>
            <a:ext cx="5985159" cy="2007616"/>
          </a:xfrm>
          <a:prstGeom prst="rect">
            <a:avLst/>
          </a:prstGeom>
        </p:spPr>
        <p:txBody>
          <a:bodyPr vert="horz" lIns="0" tIns="0" rIns="0" bIns="0" rtlCol="0" anchor="t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>
              <a:lnSpc>
                <a:spcPct val="140000"/>
              </a:lnSpc>
              <a:spcBef>
                <a:spcPts val="1000"/>
              </a:spcBef>
            </a:pP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Team members:</a:t>
            </a:r>
            <a:b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b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Raunak Seksaria: 	2023113019</a:t>
            </a:r>
            <a:b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r>
              <a:rPr lang="en-US" sz="2600" i="0" kern="1200" dirty="0" err="1">
                <a:latin typeface="Aptos Mono" panose="020F0502020204030204" pitchFamily="49" charset="0"/>
                <a:ea typeface="+mn-ea"/>
                <a:cs typeface="+mn-cs"/>
              </a:rPr>
              <a:t>aditya</a:t>
            </a: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 gaur: 		2023101052</a:t>
            </a:r>
            <a:b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r>
              <a:rPr lang="en-US" sz="2600" i="0" kern="1200" dirty="0" err="1">
                <a:latin typeface="Aptos Mono" panose="020F0502020204030204" pitchFamily="49" charset="0"/>
                <a:ea typeface="+mn-ea"/>
                <a:cs typeface="+mn-cs"/>
              </a:rPr>
              <a:t>manit</a:t>
            </a: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 </a:t>
            </a:r>
            <a:r>
              <a:rPr lang="en-US" sz="2600" i="0" kern="1200" dirty="0" err="1">
                <a:latin typeface="Aptos Mono" panose="020F0502020204030204" pitchFamily="49" charset="0"/>
                <a:ea typeface="+mn-ea"/>
                <a:cs typeface="+mn-cs"/>
              </a:rPr>
              <a:t>roy</a:t>
            </a: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: 		2023113022</a:t>
            </a:r>
            <a:b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Shivam </a:t>
            </a:r>
            <a:r>
              <a:rPr lang="en-US" sz="2600" i="0" kern="1200" dirty="0" err="1">
                <a:latin typeface="Aptos Mono" panose="020F0502020204030204" pitchFamily="49" charset="0"/>
                <a:ea typeface="+mn-ea"/>
                <a:cs typeface="+mn-cs"/>
              </a:rPr>
              <a:t>gupta</a:t>
            </a:r>
            <a:r>
              <a:rPr lang="en-US" sz="2600" i="0" kern="1200" dirty="0">
                <a:latin typeface="Aptos Mono" panose="020F0502020204030204" pitchFamily="49" charset="0"/>
                <a:ea typeface="+mn-ea"/>
                <a:cs typeface="+mn-cs"/>
              </a:rPr>
              <a:t>: 		2023101062</a:t>
            </a:r>
            <a:br>
              <a:rPr lang="en-US" sz="1100" i="0" kern="1200" dirty="0">
                <a:latin typeface="Aptos Mono" panose="020F0502020204030204" pitchFamily="49" charset="0"/>
                <a:ea typeface="+mn-ea"/>
                <a:cs typeface="+mn-cs"/>
              </a:rPr>
            </a:br>
            <a:endParaRPr lang="en-US" sz="1100" i="0" kern="1200" dirty="0">
              <a:latin typeface="Aptos Mono" panose="020F0502020204030204" pitchFamily="49" charset="0"/>
              <a:ea typeface="+mn-ea"/>
              <a:cs typeface="+mn-cs"/>
            </a:endParaRPr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3F891D3E-C58C-95D8-ECB3-EF63B303F8D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1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450" y="990600"/>
            <a:ext cx="5093208" cy="1119036"/>
          </a:xfrm>
        </p:spPr>
        <p:txBody>
          <a:bodyPr/>
          <a:lstStyle/>
          <a:p>
            <a:r>
              <a:rPr lang="en-US" dirty="0"/>
              <a:t>The problem statement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pic>
        <p:nvPicPr>
          <p:cNvPr id="2058" name="Picture 10" descr="890+ Confused Parents Stock Illustrations, Royalty-Free Vector Graphics &amp;  Clip Art - iStock | Confused couple, Dad and baby">
            <a:extLst>
              <a:ext uri="{FF2B5EF4-FFF2-40B4-BE49-F238E27FC236}">
                <a16:creationId xmlns:a16="http://schemas.microsoft.com/office/drawing/2014/main" id="{DBF33588-34E2-FA81-CDDC-95D1D1972F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80" b="93464" l="9404" r="89679">
                        <a14:foregroundMark x1="73853" y1="9150" x2="73853" y2="9150"/>
                        <a14:foregroundMark x1="66284" y1="8660" x2="66284" y2="8660"/>
                        <a14:foregroundMark x1="76835" y1="14542" x2="72018" y2="29739"/>
                        <a14:foregroundMark x1="66055" y1="26634" x2="68349" y2="32026"/>
                        <a14:foregroundMark x1="69725" y1="43791" x2="65596" y2="42810"/>
                        <a14:foregroundMark x1="66284" y1="85784" x2="67202" y2="93137"/>
                        <a14:foregroundMark x1="76376" y1="86111" x2="76147" y2="93464"/>
                        <a14:foregroundMark x1="74771" y1="35458" x2="79358" y2="73856"/>
                        <a14:foregroundMark x1="63073" y1="36275" x2="65138" y2="51307"/>
                        <a14:foregroundMark x1="27982" y1="7680" x2="29587" y2="25654"/>
                        <a14:foregroundMark x1="32339" y1="28758" x2="32339" y2="28758"/>
                        <a14:foregroundMark x1="21330" y1="93301" x2="21330" y2="93301"/>
                        <a14:foregroundMark x1="39679" y1="92647" x2="39679" y2="92647"/>
                        <a14:foregroundMark x1="40138" y1="93464" x2="40138" y2="93464"/>
                        <a14:foregroundMark x1="50688" y1="17647" x2="50688" y2="17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283"/>
          <a:stretch/>
        </p:blipFill>
        <p:spPr bwMode="auto">
          <a:xfrm>
            <a:off x="1156943" y="2616539"/>
            <a:ext cx="4077769" cy="358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2450" y="2272284"/>
            <a:ext cx="4306824" cy="3341116"/>
          </a:xfrm>
        </p:spPr>
        <p:txBody>
          <a:bodyPr anchor="t"/>
          <a:lstStyle/>
          <a:p>
            <a:pPr marL="285750" indent="-285750">
              <a:lnSpc>
                <a:spcPct val="107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2000" b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First time parents lack experience and are usually confused on how to parent their child</a:t>
            </a:r>
          </a:p>
          <a:p>
            <a:pPr marL="285750" indent="-285750">
              <a:lnSpc>
                <a:spcPct val="107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2000" kern="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They have to rely on conventional sources like other parents around them, or parenting books</a:t>
            </a:r>
          </a:p>
          <a:p>
            <a:pPr marL="285750" indent="-285750">
              <a:lnSpc>
                <a:spcPct val="107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2000" b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These sources might not match with the specific problems they are facing and can be of limited help with limited context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ECF03541-AC81-6C62-C9E8-8BFBACFE6498}"/>
              </a:ext>
            </a:extLst>
          </p:cNvPr>
          <p:cNvSpPr txBox="1">
            <a:spLocks/>
          </p:cNvSpPr>
          <p:nvPr/>
        </p:nvSpPr>
        <p:spPr>
          <a:xfrm>
            <a:off x="4919132" y="3115734"/>
            <a:ext cx="1176868" cy="1354666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88D6A-32CE-B7FC-E3A9-0A52BBD48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6499C1-CC4C-C8D7-8F0B-EC04F38D0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anchor="b">
            <a:normAutofit/>
          </a:bodyPr>
          <a:lstStyle/>
          <a:p>
            <a:r>
              <a:rPr lang="en-US" dirty="0"/>
              <a:t>Our solution</a:t>
            </a:r>
          </a:p>
        </p:txBody>
      </p:sp>
      <p:pic>
        <p:nvPicPr>
          <p:cNvPr id="3074" name="Picture 2" descr="Light Bulb Idea Vector Art, Icons, and Graphics for Free Download">
            <a:extLst>
              <a:ext uri="{FF2B5EF4-FFF2-40B4-BE49-F238E27FC236}">
                <a16:creationId xmlns:a16="http://schemas.microsoft.com/office/drawing/2014/main" id="{98871DFD-0EEA-F8FD-48E5-783994484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2000" y1="67750" x2="22000" y2="67750"/>
                        <a14:foregroundMark x1="16500" y1="49500" x2="16500" y2="49500"/>
                        <a14:foregroundMark x1="17750" y1="31500" x2="17750" y2="31500"/>
                        <a14:foregroundMark x1="30250" y1="19000" x2="30250" y2="19000"/>
                        <a14:foregroundMark x1="50000" y1="11750" x2="50000" y2="11750"/>
                        <a14:foregroundMark x1="70250" y1="16750" x2="70250" y2="16750"/>
                        <a14:foregroundMark x1="79250" y1="31500" x2="79250" y2="31500"/>
                        <a14:foregroundMark x1="85250" y1="50250" x2="85250" y2="50250"/>
                        <a14:foregroundMark x1="74500" y1="65750" x2="74500" y2="65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0392" y="2002536"/>
            <a:ext cx="3941064" cy="394106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44059-26D5-601A-67BC-A664D867B7A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0" kern="100" dirty="0">
                <a:effectLst/>
              </a:rPr>
              <a:t>Created a AI-based conversational speech-to-speech chatbot for the parents:</a:t>
            </a:r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kern="100" dirty="0"/>
              <a:t>L</a:t>
            </a:r>
            <a:r>
              <a:rPr lang="en-IN" sz="1700" b="0" kern="100" dirty="0">
                <a:effectLst/>
              </a:rPr>
              <a:t>ogs the journey of their child</a:t>
            </a:r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kern="100" dirty="0"/>
              <a:t>Gives suggestions and parenting advice</a:t>
            </a:r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kern="100" dirty="0"/>
              <a:t>Finetuned (on parenting books and resources)</a:t>
            </a:r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kern="100" dirty="0"/>
              <a:t>Personalised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0" kern="100" dirty="0">
                <a:effectLst/>
              </a:rPr>
              <a:t>Track vaccination charts of the child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0" kern="100" dirty="0">
                <a:effectLst/>
              </a:rPr>
              <a:t>Track milestones for the child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kern="100" dirty="0"/>
              <a:t>Connect with other parents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0" kern="100" dirty="0">
                <a:effectLst/>
              </a:rPr>
              <a:t>Help in the child’s holistic development by helping parents make better decisions for their child</a:t>
            </a:r>
            <a:endParaRPr lang="en-IN" sz="1700" b="1" kern="100" dirty="0">
              <a:effectLst/>
            </a:endParaRPr>
          </a:p>
        </p:txBody>
      </p:sp>
      <p:sp>
        <p:nvSpPr>
          <p:cNvPr id="3082" name="Slide Number Placeholder 4">
            <a:extLst>
              <a:ext uri="{FF2B5EF4-FFF2-40B4-BE49-F238E27FC236}">
                <a16:creationId xmlns:a16="http://schemas.microsoft.com/office/drawing/2014/main" id="{A7FE1A58-6343-2027-3C01-265B329B1D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72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7F3AC-E758-4F78-8809-491B2D95B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C58C8A-38FC-A3F6-2E81-37AADBECA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anchor="b">
            <a:normAutofit/>
          </a:bodyPr>
          <a:lstStyle/>
          <a:p>
            <a:r>
              <a:rPr lang="en-US" dirty="0"/>
              <a:t>Tech stack &amp; tools used: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89741A-BCDF-CB4C-2041-A2931EC98E0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7233920" y="1837944"/>
            <a:ext cx="3738880" cy="4270248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>
                <a:effectLst/>
              </a:rPr>
              <a:t>Reac</a:t>
            </a:r>
            <a:r>
              <a:rPr lang="en-IN" sz="1700" b="1" kern="100" dirty="0"/>
              <a:t>t native mobile-app using Expo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>
                <a:effectLst/>
              </a:rPr>
              <a:t>MongoDB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Express.js for backend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Node.js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JWT for verification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 err="1"/>
              <a:t>Ngrok</a:t>
            </a:r>
            <a:r>
              <a:rPr lang="en-IN" sz="1700" b="1" kern="100" dirty="0"/>
              <a:t> (temporary deployment)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GPT 4o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Whisper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700" b="1" kern="100" dirty="0"/>
              <a:t>Google OAuth 2.0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IN" sz="1700" b="1" kern="100" dirty="0"/>
          </a:p>
          <a:p>
            <a:pPr>
              <a:spcBef>
                <a:spcPts val="200"/>
              </a:spcBef>
              <a:spcAft>
                <a:spcPts val="200"/>
              </a:spcAft>
            </a:pPr>
            <a:endParaRPr lang="en-IN" sz="1700" b="1" kern="100" dirty="0"/>
          </a:p>
          <a:p>
            <a:pPr>
              <a:spcBef>
                <a:spcPts val="200"/>
              </a:spcBef>
              <a:spcAft>
                <a:spcPts val="200"/>
              </a:spcAft>
            </a:pPr>
            <a:endParaRPr lang="en-IN" sz="1700" b="1" kern="100" dirty="0"/>
          </a:p>
        </p:txBody>
      </p:sp>
      <p:sp>
        <p:nvSpPr>
          <p:cNvPr id="3082" name="Slide Number Placeholder 4">
            <a:extLst>
              <a:ext uri="{FF2B5EF4-FFF2-40B4-BE49-F238E27FC236}">
                <a16:creationId xmlns:a16="http://schemas.microsoft.com/office/drawing/2014/main" id="{8BF4ACC6-66F7-E784-111C-1D92781AEA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7170" name="Picture 2" descr="Make Money Online, Business E- Commerce Concept with Stack of Coin on  Mobile Phone with Technology Background Stock Image - Image of investment,  internet: 178950239">
            <a:extLst>
              <a:ext uri="{FF2B5EF4-FFF2-40B4-BE49-F238E27FC236}">
                <a16:creationId xmlns:a16="http://schemas.microsoft.com/office/drawing/2014/main" id="{AF2AB320-5727-0A0F-8596-CA635D562E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67"/>
          <a:stretch/>
        </p:blipFill>
        <p:spPr bwMode="auto">
          <a:xfrm>
            <a:off x="449898" y="1837944"/>
            <a:ext cx="6265861" cy="4156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835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19061-69C0-547C-E9DF-F8BBC567C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 anchor="b">
            <a:normAutofit/>
          </a:bodyPr>
          <a:lstStyle/>
          <a:p>
            <a:r>
              <a:rPr lang="en-IN" dirty="0"/>
              <a:t>PROJECT PLAN AND MILESTONES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900861F-4C2D-CA71-FEA4-3E0D8979E7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BB51D11-2F1F-729E-000A-A9C5EF283C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347228"/>
              </p:ext>
            </p:extLst>
          </p:nvPr>
        </p:nvGraphicFramePr>
        <p:xfrm>
          <a:off x="833376" y="807536"/>
          <a:ext cx="4393252" cy="5715183"/>
        </p:xfrm>
        <a:graphic>
          <a:graphicData uri="http://schemas.openxmlformats.org/drawingml/2006/table">
            <a:tbl>
              <a:tblPr/>
              <a:tblGrid>
                <a:gridCol w="4393252">
                  <a:extLst>
                    <a:ext uri="{9D8B030D-6E8A-4147-A177-3AD203B41FA5}">
                      <a16:colId xmlns:a16="http://schemas.microsoft.com/office/drawing/2014/main" val="3817329298"/>
                    </a:ext>
                  </a:extLst>
                </a:gridCol>
              </a:tblGrid>
              <a:tr h="675134">
                <a:tc>
                  <a:txBody>
                    <a:bodyPr/>
                    <a:lstStyle/>
                    <a:p>
                      <a:pPr marL="360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b="0" i="0" dirty="0">
                        <a:effectLst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9951068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2579382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539003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9199559"/>
                  </a:ext>
                </a:extLst>
              </a:tr>
              <a:tr h="989245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8052744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1579624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8813145"/>
                  </a:ext>
                </a:extLst>
              </a:tr>
              <a:tr h="675134">
                <a:tc>
                  <a:txBody>
                    <a:bodyPr/>
                    <a:lstStyle/>
                    <a:p>
                      <a:pPr marL="36000" indent="-34290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1430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F2C10DF-C49A-2BBD-37E1-75D12F2B13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03843"/>
              </p:ext>
            </p:extLst>
          </p:nvPr>
        </p:nvGraphicFramePr>
        <p:xfrm>
          <a:off x="581916" y="807536"/>
          <a:ext cx="5209284" cy="5869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209284">
                  <a:extLst>
                    <a:ext uri="{9D8B030D-6E8A-4147-A177-3AD203B41FA5}">
                      <a16:colId xmlns:a16="http://schemas.microsoft.com/office/drawing/2014/main" val="4190587739"/>
                    </a:ext>
                  </a:extLst>
                </a:gridCol>
              </a:tblGrid>
              <a:tr h="633649">
                <a:tc>
                  <a:txBody>
                    <a:bodyPr/>
                    <a:lstStyle/>
                    <a:p>
                      <a:pPr marL="3600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1" dirty="0">
                          <a:effectLst/>
                        </a:rPr>
                        <a:t>Milestone</a:t>
                      </a:r>
                      <a:r>
                        <a:rPr lang="en-US" sz="1400" b="0" dirty="0">
                          <a:effectLst/>
                        </a:rPr>
                        <a:t> : R1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3244452826"/>
                  </a:ext>
                </a:extLst>
              </a:tr>
              <a:tr h="63364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i="0" dirty="0">
                          <a:effectLst/>
                          <a:latin typeface="+mn-lt"/>
                        </a:rPr>
                        <a:t>Do Project Plan, SRS, Design Doc, Project Synopsis, etc.</a:t>
                      </a: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1440816689"/>
                  </a:ext>
                </a:extLst>
              </a:tr>
              <a:tr h="63364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Learn technologies involved, and do other preparatory work</a:t>
                      </a:r>
                      <a:endParaRPr lang="en-US" sz="14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793989448"/>
                  </a:ext>
                </a:extLst>
              </a:tr>
              <a:tr h="63364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Implement user login(including Google login), registration, profile details, child details, multi-child </a:t>
                      </a:r>
                      <a:r>
                        <a:rPr lang="en-US" sz="1400" b="0" dirty="0" err="1">
                          <a:effectLst/>
                        </a:rPr>
                        <a:t>support,OTP</a:t>
                      </a:r>
                      <a:r>
                        <a:rPr lang="en-US" sz="1400" b="0" dirty="0">
                          <a:effectLst/>
                        </a:rPr>
                        <a:t> verification for email, forget password, etc.</a:t>
                      </a:r>
                      <a:endParaRPr lang="en-US" sz="14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829005226"/>
                  </a:ext>
                </a:extLst>
              </a:tr>
              <a:tr h="92845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Automatic Speech Recognition, speech-to-text, GenAI API call along with multilingual support </a:t>
                      </a: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66407116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Chat history</a:t>
                      </a: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130393026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Vaccination Charting </a:t>
                      </a:r>
                      <a:endParaRPr lang="en-US" sz="14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3114580664"/>
                  </a:ext>
                </a:extLst>
              </a:tr>
              <a:tr h="63364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Frontend Development</a:t>
                      </a:r>
                      <a:endParaRPr lang="en-US" sz="14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162788362"/>
                  </a:ext>
                </a:extLst>
              </a:tr>
              <a:tr h="633649">
                <a:tc>
                  <a:txBody>
                    <a:bodyPr/>
                    <a:lstStyle/>
                    <a:p>
                      <a:pPr marL="0" indent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effectLst/>
                        </a:rPr>
                        <a:t>Backend Development </a:t>
                      </a:r>
                      <a:endParaRPr lang="en-US" sz="1400" b="0" i="0" dirty="0">
                        <a:effectLst/>
                        <a:latin typeface="+mn-lt"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601953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8618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C71AB-3DEF-BE41-952E-72A9B1AE9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08A6-A3BF-63D3-C5A7-E511F1375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2"/>
            <a:ext cx="5029200" cy="2157984"/>
          </a:xfrm>
        </p:spPr>
        <p:txBody>
          <a:bodyPr anchor="b">
            <a:normAutofit/>
          </a:bodyPr>
          <a:lstStyle/>
          <a:p>
            <a:r>
              <a:rPr lang="en-IN" dirty="0"/>
              <a:t>PROJECT PLAN AND MILESTONES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470B3F8-E64E-EA33-1860-A7F5CFC66A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4419518"/>
              </p:ext>
            </p:extLst>
          </p:nvPr>
        </p:nvGraphicFramePr>
        <p:xfrm>
          <a:off x="833376" y="809298"/>
          <a:ext cx="4023104" cy="516478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23104">
                  <a:extLst>
                    <a:ext uri="{9D8B030D-6E8A-4147-A177-3AD203B41FA5}">
                      <a16:colId xmlns:a16="http://schemas.microsoft.com/office/drawing/2014/main" val="3032625303"/>
                    </a:ext>
                  </a:extLst>
                </a:gridCol>
              </a:tblGrid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600"/>
                        </a:spcAft>
                        <a:buNone/>
                      </a:pPr>
                      <a:r>
                        <a:rPr lang="en-US" sz="1400" b="1" dirty="0">
                          <a:effectLst/>
                        </a:rPr>
                        <a:t>Milestone</a:t>
                      </a:r>
                      <a:r>
                        <a:rPr lang="en-US" sz="1400" b="0" dirty="0">
                          <a:effectLst/>
                        </a:rPr>
                        <a:t>s(R2: planned)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1736304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Complete control of profile of users and child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902082995"/>
                  </a:ext>
                </a:extLst>
              </a:tr>
              <a:tr h="565873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Data privacy and control of chat history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3196317520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Milestone tracking for the child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865499174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Upload prescriptions/vaccine charts of child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4213147946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Personalized and well thought-of UI design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3729183970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RAG, sentiment Analysis and fine tuning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3068418566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Notifications (app and email)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323953818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Connect with other parents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1859814175"/>
                  </a:ext>
                </a:extLst>
              </a:tr>
              <a:tr h="51099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76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Deployment  </a:t>
                      </a:r>
                      <a:endParaRPr lang="en-US" sz="1400" b="0" i="0" dirty="0">
                        <a:effectLst/>
                      </a:endParaRPr>
                    </a:p>
                  </a:txBody>
                  <a:tcPr marL="52336" marR="52336" marT="26168" marB="26168" anchor="ctr"/>
                </a:tc>
                <a:extLst>
                  <a:ext uri="{0D108BD9-81ED-4DB2-BD59-A6C34878D82A}">
                    <a16:rowId xmlns:a16="http://schemas.microsoft.com/office/drawing/2014/main" val="289116457"/>
                  </a:ext>
                </a:extLst>
              </a:tr>
            </a:tbl>
          </a:graphicData>
        </a:graphic>
      </p:graphicFrame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5A520F76-61A9-3421-75F1-C833B14F784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2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5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6F0D2-AF09-AB19-60C0-B7B53C619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705190-17D3-53D6-DE78-309168D09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1106424"/>
            <a:ext cx="6839712" cy="1746504"/>
          </a:xfrm>
        </p:spPr>
        <p:txBody>
          <a:bodyPr anchor="b"/>
          <a:lstStyle/>
          <a:p>
            <a:r>
              <a:rPr lang="en-US" dirty="0"/>
              <a:t>MARKET</a:t>
            </a:r>
            <a:br>
              <a:rPr lang="en-US" dirty="0"/>
            </a:br>
            <a:r>
              <a:rPr lang="en-US" dirty="0"/>
              <a:t>analysis and requirements gathering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724A8-B2FD-AE90-ECF8-34B8814AB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anchor="b"/>
          <a:lstStyle/>
          <a:p>
            <a:r>
              <a:rPr lang="en-US" dirty="0"/>
              <a:t>We created a google form which validates the: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Requirement</a:t>
            </a:r>
            <a:r>
              <a:rPr lang="en-US" dirty="0"/>
              <a:t>/need for our product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Incorporates opinions of both new parents and </a:t>
            </a:r>
            <a:r>
              <a:rPr lang="en-US" b="1" dirty="0"/>
              <a:t>experienced parents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Asks for </a:t>
            </a:r>
            <a:r>
              <a:rPr lang="en-US" b="1" dirty="0"/>
              <a:t>suggestions</a:t>
            </a:r>
            <a:r>
              <a:rPr lang="en-US" dirty="0"/>
              <a:t> on parents’ needs, keeping the user first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67D442CC-0C48-1787-6518-D32F755615B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933268-6E08-EAF9-1FCF-117DDC0B8F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8FCB9A-CCCB-D576-CC34-C39E704EB6C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742" r="7376"/>
          <a:stretch/>
        </p:blipFill>
        <p:spPr>
          <a:xfrm>
            <a:off x="7680959" y="804672"/>
            <a:ext cx="3475649" cy="524865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C6E679-1196-AD80-4E99-D00EECDC8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533" y="928197"/>
            <a:ext cx="764082" cy="105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A5B9488D-92FD-6343-280C-DE34BF721701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6580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F27A7-7EF7-95BC-7D5D-A41648DDD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71252D-CAF2-B912-77C3-B1B22C132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1106424"/>
            <a:ext cx="6839712" cy="1746504"/>
          </a:xfrm>
        </p:spPr>
        <p:txBody>
          <a:bodyPr anchor="b"/>
          <a:lstStyle/>
          <a:p>
            <a:r>
              <a:rPr lang="en-US" dirty="0"/>
              <a:t>Requirements analysis &amp;</a:t>
            </a:r>
            <a:br>
              <a:rPr lang="en-US" dirty="0"/>
            </a:br>
            <a:r>
              <a:rPr lang="en-US" dirty="0"/>
              <a:t>specification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30AE2-181C-B124-F24C-6F84B46D3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2659" y="3330533"/>
            <a:ext cx="5248656" cy="1746505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Client-team meets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Internal team meets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cases fully dressed in SRS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Refinement to them in successive versions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B5C62F-6653-7B3D-DCEB-45B7A64396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004A97-03AF-3F46-1CC5-D24C39E9B066}"/>
              </a:ext>
            </a:extLst>
          </p:cNvPr>
          <p:cNvCxnSpPr>
            <a:cxnSpLocks/>
          </p:cNvCxnSpPr>
          <p:nvPr/>
        </p:nvCxnSpPr>
        <p:spPr>
          <a:xfrm>
            <a:off x="847383" y="2954867"/>
            <a:ext cx="56804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Requirements Analysis - Understanding the Process &amp; Techniques - Reqtest">
            <a:extLst>
              <a:ext uri="{FF2B5EF4-FFF2-40B4-BE49-F238E27FC236}">
                <a16:creationId xmlns:a16="http://schemas.microsoft.com/office/drawing/2014/main" id="{C3BADC98-6926-3637-41BF-82FEA99A1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1003" b="2912"/>
          <a:stretch/>
        </p:blipFill>
        <p:spPr bwMode="auto">
          <a:xfrm>
            <a:off x="6846628" y="1297168"/>
            <a:ext cx="4497989" cy="426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71478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330</TotalTime>
  <Words>786</Words>
  <Application>Microsoft Office PowerPoint</Application>
  <PresentationFormat>Widescreen</PresentationFormat>
  <Paragraphs>124</Paragraphs>
  <Slides>19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Aptos Mono</vt:lpstr>
      <vt:lpstr>Arial</vt:lpstr>
      <vt:lpstr>Arial Black</vt:lpstr>
      <vt:lpstr>Avenir Next LT Pro</vt:lpstr>
      <vt:lpstr>Avenir Next LT Pro Light</vt:lpstr>
      <vt:lpstr>Calibri</vt:lpstr>
      <vt:lpstr>Times New Roman</vt:lpstr>
      <vt:lpstr>Wingdings</vt:lpstr>
      <vt:lpstr>Custom</vt:lpstr>
      <vt:lpstr>r1 presentation Parent  diaries </vt:lpstr>
      <vt:lpstr>PowerPoint Presentation</vt:lpstr>
      <vt:lpstr>The problem statement</vt:lpstr>
      <vt:lpstr>Our solution</vt:lpstr>
      <vt:lpstr>Tech stack &amp; tools used:</vt:lpstr>
      <vt:lpstr>PROJECT PLAN AND MILESTONES</vt:lpstr>
      <vt:lpstr>PROJECT PLAN AND MILESTONES</vt:lpstr>
      <vt:lpstr>MARKET analysis and requirements gathering</vt:lpstr>
      <vt:lpstr>Requirements analysis &amp; specification</vt:lpstr>
      <vt:lpstr>Business model</vt:lpstr>
      <vt:lpstr>Use case  diagram </vt:lpstr>
      <vt:lpstr>design</vt:lpstr>
      <vt:lpstr>IMPLEMENTATION: speech to speech(s2s)</vt:lpstr>
      <vt:lpstr>IMPLEMENTATION: vaccination charting</vt:lpstr>
      <vt:lpstr>TESTING</vt:lpstr>
      <vt:lpstr>TESTING</vt:lpstr>
      <vt:lpstr>Issues we faced in the project</vt:lpstr>
      <vt:lpstr>Video Demo of the app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Raunak Seksaria</dc:creator>
  <cp:lastModifiedBy>Raunak Seksaria</cp:lastModifiedBy>
  <cp:revision>18</cp:revision>
  <dcterms:created xsi:type="dcterms:W3CDTF">2025-03-17T12:48:28Z</dcterms:created>
  <dcterms:modified xsi:type="dcterms:W3CDTF">2025-03-17T18:18:42Z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